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95" r:id="rId2"/>
    <p:sldId id="296" r:id="rId3"/>
    <p:sldId id="342" r:id="rId4"/>
    <p:sldId id="298" r:id="rId5"/>
    <p:sldId id="401" r:id="rId6"/>
    <p:sldId id="394" r:id="rId7"/>
    <p:sldId id="423" r:id="rId8"/>
    <p:sldId id="406" r:id="rId9"/>
    <p:sldId id="445" r:id="rId10"/>
    <p:sldId id="447" r:id="rId11"/>
    <p:sldId id="416" r:id="rId12"/>
    <p:sldId id="414" r:id="rId13"/>
    <p:sldId id="415" r:id="rId14"/>
    <p:sldId id="450" r:id="rId15"/>
    <p:sldId id="425" r:id="rId16"/>
    <p:sldId id="419" r:id="rId17"/>
    <p:sldId id="421" r:id="rId18"/>
    <p:sldId id="424" r:id="rId19"/>
    <p:sldId id="490" r:id="rId20"/>
    <p:sldId id="478" r:id="rId21"/>
    <p:sldId id="479" r:id="rId22"/>
    <p:sldId id="451" r:id="rId23"/>
    <p:sldId id="458" r:id="rId24"/>
    <p:sldId id="488" r:id="rId25"/>
    <p:sldId id="459" r:id="rId26"/>
    <p:sldId id="381" r:id="rId27"/>
    <p:sldId id="316" r:id="rId28"/>
    <p:sldId id="317" r:id="rId29"/>
    <p:sldId id="455" r:id="rId30"/>
    <p:sldId id="484" r:id="rId31"/>
    <p:sldId id="480" r:id="rId32"/>
    <p:sldId id="491" r:id="rId33"/>
    <p:sldId id="466" r:id="rId34"/>
    <p:sldId id="483" r:id="rId35"/>
    <p:sldId id="454" r:id="rId36"/>
    <p:sldId id="452" r:id="rId37"/>
    <p:sldId id="438" r:id="rId38"/>
    <p:sldId id="432" r:id="rId39"/>
    <p:sldId id="457" r:id="rId40"/>
    <p:sldId id="489" r:id="rId41"/>
    <p:sldId id="456" r:id="rId42"/>
    <p:sldId id="485" r:id="rId43"/>
    <p:sldId id="486" r:id="rId44"/>
    <p:sldId id="464" r:id="rId45"/>
    <p:sldId id="318" r:id="rId46"/>
    <p:sldId id="321" r:id="rId47"/>
    <p:sldId id="487" r:id="rId48"/>
    <p:sldId id="461" r:id="rId49"/>
    <p:sldId id="462" r:id="rId50"/>
    <p:sldId id="463" r:id="rId51"/>
    <p:sldId id="469" r:id="rId52"/>
    <p:sldId id="275" r:id="rId53"/>
    <p:sldId id="341" r:id="rId54"/>
    <p:sldId id="471" r:id="rId55"/>
    <p:sldId id="472" r:id="rId56"/>
    <p:sldId id="477" r:id="rId57"/>
    <p:sldId id="474" r:id="rId58"/>
    <p:sldId id="476" r:id="rId59"/>
    <p:sldId id="475" r:id="rId60"/>
    <p:sldId id="346" r:id="rId61"/>
    <p:sldId id="344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48" autoAdjust="0"/>
    <p:restoredTop sz="89181" autoAdjust="0"/>
  </p:normalViewPr>
  <p:slideViewPr>
    <p:cSldViewPr snapToGrid="0" snapToObjects="1">
      <p:cViewPr varScale="1">
        <p:scale>
          <a:sx n="118" d="100"/>
          <a:sy n="118" d="100"/>
        </p:scale>
        <p:origin x="822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2" d="100"/>
        <a:sy n="102" d="100"/>
      </p:scale>
      <p:origin x="0" y="40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.bin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2400"/>
            </a:pPr>
            <a:r>
              <a:rPr lang="en-US" sz="2400"/>
              <a:t>Peaks Called</a:t>
            </a:r>
            <a:r>
              <a:rPr lang="en-US" sz="2400" baseline="0"/>
              <a:t> Versus Sequencing Depth (H3K27me3)</a:t>
            </a:r>
            <a:endParaRPr lang="en-US" sz="2400"/>
          </a:p>
        </c:rich>
      </c:tx>
      <c:layout>
        <c:manualLayout>
          <c:xMode val="edge"/>
          <c:yMode val="edge"/>
          <c:x val="0.225054151845238"/>
          <c:y val="0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23954830331011"/>
          <c:y val="0.160560564758923"/>
          <c:w val="0.77799373639221203"/>
          <c:h val="0.72238050822394595"/>
        </c:manualLayout>
      </c:layout>
      <c:scatterChart>
        <c:scatterStyle val="lineMarker"/>
        <c:varyColors val="0"/>
        <c:ser>
          <c:idx val="0"/>
          <c:order val="0"/>
          <c:tx>
            <c:v>Merged Data</c:v>
          </c:tx>
          <c:spPr>
            <a:ln w="28575">
              <a:noFill/>
            </a:ln>
          </c:spPr>
          <c:marker>
            <c:symbol val="diamond"/>
            <c:size val="14"/>
            <c:spPr>
              <a:solidFill>
                <a:srgbClr val="4F81BD"/>
              </a:solidFill>
              <a:ln w="44450"/>
            </c:spPr>
          </c:marker>
          <c:xVal>
            <c:numRef>
              <c:f>Sheet1!$B$1:$B$20</c:f>
              <c:numCache>
                <c:formatCode>General</c:formatCode>
                <c:ptCount val="20"/>
                <c:pt idx="0">
                  <c:v>33555727.399999999</c:v>
                </c:pt>
                <c:pt idx="1">
                  <c:v>67111454.799999997</c:v>
                </c:pt>
                <c:pt idx="2">
                  <c:v>100667182.2</c:v>
                </c:pt>
                <c:pt idx="3">
                  <c:v>134222909.59999999</c:v>
                </c:pt>
                <c:pt idx="4">
                  <c:v>167778637</c:v>
                </c:pt>
                <c:pt idx="5">
                  <c:v>201334364.40000001</c:v>
                </c:pt>
                <c:pt idx="6">
                  <c:v>234890091.80000001</c:v>
                </c:pt>
                <c:pt idx="7">
                  <c:v>268445819.19999999</c:v>
                </c:pt>
                <c:pt idx="8">
                  <c:v>302001546.60000002</c:v>
                </c:pt>
                <c:pt idx="9">
                  <c:v>335557274</c:v>
                </c:pt>
                <c:pt idx="10">
                  <c:v>369113001.39999998</c:v>
                </c:pt>
                <c:pt idx="11">
                  <c:v>402668728.80000001</c:v>
                </c:pt>
                <c:pt idx="12">
                  <c:v>436224456.19999999</c:v>
                </c:pt>
                <c:pt idx="13">
                  <c:v>469780183.60000002</c:v>
                </c:pt>
                <c:pt idx="14">
                  <c:v>503335911</c:v>
                </c:pt>
                <c:pt idx="15">
                  <c:v>536891638.39999998</c:v>
                </c:pt>
                <c:pt idx="16">
                  <c:v>570447365.79999995</c:v>
                </c:pt>
                <c:pt idx="17">
                  <c:v>604003093.20000005</c:v>
                </c:pt>
                <c:pt idx="18">
                  <c:v>637558820.60000002</c:v>
                </c:pt>
                <c:pt idx="19">
                  <c:v>671114548</c:v>
                </c:pt>
              </c:numCache>
            </c:numRef>
          </c:xVal>
          <c:yVal>
            <c:numRef>
              <c:f>Sheet1!$C$1:$C$20</c:f>
              <c:numCache>
                <c:formatCode>General</c:formatCode>
                <c:ptCount val="20"/>
                <c:pt idx="0">
                  <c:v>77217</c:v>
                </c:pt>
                <c:pt idx="1">
                  <c:v>104561</c:v>
                </c:pt>
                <c:pt idx="2">
                  <c:v>109100</c:v>
                </c:pt>
                <c:pt idx="3">
                  <c:v>114422</c:v>
                </c:pt>
                <c:pt idx="4">
                  <c:v>116383</c:v>
                </c:pt>
                <c:pt idx="5">
                  <c:v>116584</c:v>
                </c:pt>
                <c:pt idx="6">
                  <c:v>119197</c:v>
                </c:pt>
                <c:pt idx="7">
                  <c:v>118781</c:v>
                </c:pt>
                <c:pt idx="8">
                  <c:v>117754</c:v>
                </c:pt>
                <c:pt idx="9">
                  <c:v>119163</c:v>
                </c:pt>
                <c:pt idx="10">
                  <c:v>118001</c:v>
                </c:pt>
                <c:pt idx="11">
                  <c:v>118980</c:v>
                </c:pt>
                <c:pt idx="12">
                  <c:v>119485</c:v>
                </c:pt>
                <c:pt idx="13">
                  <c:v>118279</c:v>
                </c:pt>
                <c:pt idx="14">
                  <c:v>118432</c:v>
                </c:pt>
                <c:pt idx="15">
                  <c:v>118420</c:v>
                </c:pt>
                <c:pt idx="16">
                  <c:v>117520</c:v>
                </c:pt>
                <c:pt idx="17">
                  <c:v>116477</c:v>
                </c:pt>
                <c:pt idx="18">
                  <c:v>115565</c:v>
                </c:pt>
                <c:pt idx="19">
                  <c:v>114429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5140600"/>
        <c:axId val="225140992"/>
      </c:scatterChart>
      <c:valAx>
        <c:axId val="225140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25140992"/>
        <c:crosses val="autoZero"/>
        <c:crossBetween val="midCat"/>
      </c:valAx>
      <c:valAx>
        <c:axId val="2251409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 sz="2800"/>
                </a:pPr>
                <a:r>
                  <a:rPr lang="en-US" sz="2800"/>
                  <a:t>Peaks Called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25140600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04FCF-822F-834B-8304-AF3A9D15AA12}" type="datetime1">
              <a:rPr lang="en-US" smtClean="0"/>
              <a:t>4/2/2016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7E5ADC-6928-0043-8167-FEB3A1BC6BE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583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E385D-06D9-A94D-BF17-692D4A4DCD43}" type="datetime1">
              <a:rPr lang="en-US" smtClean="0"/>
              <a:t>4/2/2016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03A373-4AB7-A54B-9ECA-1ACC14F427F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61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B2CE5C-00AF-9D46-8AE1-78745611FE2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776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defTabSz="928688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defTabSz="928688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defTabSz="928688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defTabSz="928688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47EC6BDB-2D8C-4A9F-8EFC-5F052FCA7FDC}" type="slidenum">
              <a:rPr lang="en-US" altLang="en-US" sz="1200">
                <a:latin typeface="Arial" panose="020B0604020202020204" pitchFamily="34" charset="0"/>
              </a:rPr>
              <a:pPr eaLnBrk="1" hangingPunct="1"/>
              <a:t>12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04451" name="Rectangle 7"/>
          <p:cNvSpPr txBox="1">
            <a:spLocks noGrp="1" noChangeArrowheads="1"/>
          </p:cNvSpPr>
          <p:nvPr/>
        </p:nvSpPr>
        <p:spPr bwMode="auto">
          <a:xfrm>
            <a:off x="3956050" y="8805863"/>
            <a:ext cx="30273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885" tIns="46442" rIns="92885" bIns="46442" anchor="b"/>
          <a:lstStyle>
            <a:lvl1pPr defTabSz="928688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defTabSz="928688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defTabSz="928688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defTabSz="928688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defTabSz="928688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algn="r" eaLnBrk="1" hangingPunct="1"/>
            <a:fld id="{2BEF0EA4-1213-4486-B3D6-2344AFB93C3E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12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044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3291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defTabSz="928688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defTabSz="928688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defTabSz="928688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defTabSz="928688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6F528BF4-DD57-4BEF-B4DC-BFBBEDBA32CC}" type="slidenum">
              <a:rPr lang="en-US" altLang="en-US" sz="1200">
                <a:latin typeface="Arial" panose="020B0604020202020204" pitchFamily="34" charset="0"/>
              </a:rPr>
              <a:pPr eaLnBrk="1" hangingPunct="1"/>
              <a:t>13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05475" name="Rectangle 7"/>
          <p:cNvSpPr txBox="1">
            <a:spLocks noGrp="1" noChangeArrowheads="1"/>
          </p:cNvSpPr>
          <p:nvPr/>
        </p:nvSpPr>
        <p:spPr bwMode="auto">
          <a:xfrm>
            <a:off x="3956050" y="8805863"/>
            <a:ext cx="30273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885" tIns="46442" rIns="92885" bIns="46442" anchor="b"/>
          <a:lstStyle>
            <a:lvl1pPr defTabSz="928688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defTabSz="928688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defTabSz="928688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defTabSz="928688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defTabSz="928688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algn="r" eaLnBrk="1" hangingPunct="1"/>
            <a:fld id="{DEE39304-0396-40AA-B622-1F7FAFB6225F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13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054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849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675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82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4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Say a little about validation will show more in next section</a:t>
            </a:r>
          </a:p>
          <a:p>
            <a:r>
              <a:rPr lang="en-US" dirty="0" smtClean="0"/>
              <a:t>mention we're the leaders in this, created our own niche, space that needs doing well (on </a:t>
            </a:r>
            <a:r>
              <a:rPr lang="en-US" dirty="0" err="1" smtClean="0"/>
              <a:t>lobstr</a:t>
            </a:r>
            <a:r>
              <a:rPr lang="en-US" dirty="0" smtClean="0"/>
              <a:t> website page)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2FA9EF-B6AD-1D4C-B4AA-A9ABE2B2139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274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18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709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050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87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219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45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112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286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381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0262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141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220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676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202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208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259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700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2917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535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for other types of shearing such as MNS</a:t>
            </a:r>
            <a:r>
              <a:rPr lang="en-US" baseline="0" dirty="0" smtClean="0"/>
              <a:t> shearing (restriction enzyme that cuts between nucleosomes – a bit finicky)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135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343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Nucleosome =147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5428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478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720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525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779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960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3676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654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Make SNR something we can use quantitatively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272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</a:t>
            </a:r>
            <a:r>
              <a:rPr lang="en-US" baseline="0" dirty="0"/>
              <a:t> TRUTH set by calling peaks </a:t>
            </a:r>
            <a:r>
              <a:rPr lang="en-US" baseline="0" dirty="0" smtClean="0"/>
              <a:t>on ridiculously large </a:t>
            </a:r>
            <a:r>
              <a:rPr lang="en-US" baseline="0" dirty="0"/>
              <a:t>number of reads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421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Make SNR something we can use quantitatively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4484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1047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7885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0826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358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34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92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5347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928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82748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478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3099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349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258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</a:t>
            </a:r>
            <a:r>
              <a:rPr lang="en-US" baseline="0" dirty="0" smtClean="0"/>
              <a:t> of great people working on algorithm development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279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77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54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278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03A373-4AB7-A54B-9ECA-1ACC14F427F8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904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defTabSz="928688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defTabSz="928688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defTabSz="928688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defTabSz="928688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/>
            <a:fld id="{2208E412-5EBC-43E9-8E43-B869B763FF4F}" type="slidenum">
              <a:rPr lang="en-US" altLang="en-US" sz="1200">
                <a:latin typeface="Arial" panose="020B0604020202020204" pitchFamily="34" charset="0"/>
              </a:rPr>
              <a:pPr eaLnBrk="1" hangingPunct="1"/>
              <a:t>11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03427" name="Rectangle 7"/>
          <p:cNvSpPr txBox="1">
            <a:spLocks noGrp="1" noChangeArrowheads="1"/>
          </p:cNvSpPr>
          <p:nvPr/>
        </p:nvSpPr>
        <p:spPr bwMode="auto">
          <a:xfrm>
            <a:off x="3956050" y="8805863"/>
            <a:ext cx="30273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885" tIns="46442" rIns="92885" bIns="46442" anchor="b"/>
          <a:lstStyle>
            <a:lvl1pPr defTabSz="928688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defTabSz="928688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defTabSz="928688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defTabSz="928688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defTabSz="928688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algn="r" eaLnBrk="1" hangingPunct="1"/>
            <a:fld id="{FC7D33BF-6662-43EF-851E-19187DAD74BC}" type="slidenum">
              <a:rPr lang="en-US" altLang="en-US" sz="1200">
                <a:latin typeface="Arial" panose="020B0604020202020204" pitchFamily="34" charset="0"/>
              </a:rPr>
              <a:pPr algn="r" eaLnBrk="1" hangingPunct="1"/>
              <a:t>11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034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626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446BE-2CD8-D64C-871B-49F8B5E79CA5}" type="datetime1">
              <a:rPr lang="en-US" smtClean="0"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70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078046-8F27-7F47-BB0A-A08CC3CE453B}" type="datetime1">
              <a:rPr lang="en-US" smtClean="0"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00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9C511-2855-0942-8402-F1EABF85D3C2}" type="datetime1">
              <a:rPr lang="en-US" smtClean="0"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952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32028-3CC9-3444-9F56-453BEA04006C}" type="datetime1">
              <a:rPr lang="en-US" smtClean="0"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635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AB185-1D9A-4D40-A412-2A366BCA48F5}" type="datetime1">
              <a:rPr lang="en-US" smtClean="0"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75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4DEE76-F9DE-A54F-B45E-64624E2503E8}" type="datetime1">
              <a:rPr lang="en-US" smtClean="0"/>
              <a:t>4/2/2016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48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32D01-54D7-2341-9274-0417C86E2A95}" type="datetime1">
              <a:rPr lang="en-US" smtClean="0"/>
              <a:t>4/2/2016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56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2D682-5DC0-3547-B4D6-D7FE77C713C3}" type="datetime1">
              <a:rPr lang="en-US" smtClean="0"/>
              <a:t>4/2/2016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0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9EEA-13E7-9242-A363-07781FBE7220}" type="datetime1">
              <a:rPr lang="en-US" smtClean="0"/>
              <a:t>4/2/2016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727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4CB59-BBC0-DC43-ADDF-5F6D6A3CF558}" type="datetime1">
              <a:rPr lang="en-US" smtClean="0"/>
              <a:t>4/2/2016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40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1F00A-61F2-314A-B0BE-3405BE83217A}" type="datetime1">
              <a:rPr lang="en-US" smtClean="0"/>
              <a:t>4/2/2016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8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5D01A-4BFB-B340-A24A-F0D9230FB7A1}" type="datetime1">
              <a:rPr lang="en-US" smtClean="0"/>
              <a:t>4/2/2016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5D487-C64C-5347-8687-6A5528323C8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8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10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emf"/><Relationship Id="rId5" Type="http://schemas.openxmlformats.org/officeDocument/2006/relationships/image" Target="../media/image14.jpeg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hyperlink" Target="http://en.wikipedia.org/wiki/File:Chip_sequencing2.png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hyperlink" Target="http://en.wikipedia.org/wiki/File:Chip_sequencing2.p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hyperlink" Target="http://en.wikipedia.org/wiki/File:Chip_sequencing2.png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hyperlink" Target="http://en.wikipedia.org/wiki/File:Chip_sequencing2.png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chart" Target="../charts/char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hyperlink" Target="http://en.wikipedia.org/wiki/File:Chip_sequencing2.png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ti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800" y="1945381"/>
            <a:ext cx="7772400" cy="1470025"/>
          </a:xfrm>
        </p:spPr>
        <p:txBody>
          <a:bodyPr>
            <a:noAutofit/>
          </a:bodyPr>
          <a:lstStyle/>
          <a:p>
            <a:r>
              <a:rPr lang="en-US" sz="3200" b="1" dirty="0"/>
              <a:t> Building Algorithms for Emerging Technologies</a:t>
            </a:r>
            <a:endParaRPr lang="en-US" sz="2400" dirty="0">
              <a:latin typeface="Gill Sans"/>
              <a:cs typeface="Gill Sans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71600" y="4105998"/>
            <a:ext cx="6400800" cy="17526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Gill Sans"/>
                <a:cs typeface="Gill Sans"/>
              </a:rPr>
              <a:t>Michele Busby, PhD</a:t>
            </a:r>
          </a:p>
          <a:p>
            <a:r>
              <a:rPr lang="en-US" sz="2100" dirty="0" smtClean="0">
                <a:solidFill>
                  <a:schemeClr val="tx1"/>
                </a:solidFill>
                <a:latin typeface="Gill Sans"/>
                <a:cs typeface="Gill Sans"/>
              </a:rPr>
              <a:t>Computational Biologist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Gill Sans"/>
                <a:ea typeface="ＭＳ Ｐゴシック" charset="0"/>
                <a:cs typeface="Gill Sans"/>
              </a:rPr>
              <a:t>Broad Technology Labs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Gill Sans"/>
                <a:ea typeface="ＭＳ Ｐゴシック" charset="0"/>
                <a:cs typeface="Gill Sans"/>
              </a:rPr>
              <a:t>Broad Institute</a:t>
            </a:r>
          </a:p>
          <a:p>
            <a:endParaRPr lang="en-US" sz="2000" dirty="0">
              <a:solidFill>
                <a:schemeClr val="tx1"/>
              </a:solidFill>
              <a:latin typeface="Gill Sans"/>
              <a:ea typeface="ＭＳ Ｐゴシック" charset="0"/>
              <a:cs typeface="Gill Sans"/>
            </a:endParaRPr>
          </a:p>
          <a:p>
            <a:r>
              <a:rPr lang="en-US" sz="2000" dirty="0" smtClean="0">
                <a:latin typeface="Gill Sans"/>
                <a:ea typeface="ＭＳ Ｐゴシック" charset="0"/>
                <a:cs typeface="Gill Sans"/>
              </a:rPr>
              <a:t>April 5, 2016</a:t>
            </a:r>
            <a:endParaRPr lang="en-US" sz="2000" dirty="0">
              <a:solidFill>
                <a:schemeClr val="tx1"/>
              </a:solidFill>
              <a:latin typeface="Gill Sans"/>
              <a:ea typeface="ＭＳ Ｐゴシック" charset="0"/>
              <a:cs typeface="Gill Sans"/>
            </a:endParaRPr>
          </a:p>
        </p:txBody>
      </p:sp>
      <p:pic>
        <p:nvPicPr>
          <p:cNvPr id="7" name="Picture 4" descr="Broad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13" y="5874580"/>
            <a:ext cx="2459510" cy="61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7274732" y="5287098"/>
            <a:ext cx="1371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91440" rIns="91440" bIns="91440" numCol="1" anchor="t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639" y="5637434"/>
            <a:ext cx="1338981" cy="94008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5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Gill Sans"/>
                <a:cs typeface="Gill Sans"/>
              </a:rPr>
              <a:t>Variant Calling: Dependencies</a:t>
            </a:r>
            <a:endParaRPr lang="en-US" sz="20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10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52469" y="1796267"/>
            <a:ext cx="870739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Accurate bases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Accurate base qualities</a:t>
            </a:r>
          </a:p>
        </p:txBody>
      </p:sp>
    </p:spTree>
    <p:extLst>
      <p:ext uri="{BB962C8B-B14F-4D97-AF65-F5344CB8AC3E}">
        <p14:creationId xmlns:p14="http://schemas.microsoft.com/office/powerpoint/2010/main" val="94883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smtClean="0"/>
              <a:t>454 </a:t>
            </a:r>
            <a:r>
              <a:rPr lang="en-US" altLang="en-US" dirty="0" err="1" smtClean="0"/>
              <a:t>pyrosequencer</a:t>
            </a:r>
            <a:r>
              <a:rPr lang="en-US" altLang="en-US" dirty="0" smtClean="0"/>
              <a:t> error profile</a:t>
            </a:r>
          </a:p>
        </p:txBody>
      </p:sp>
      <p:pic>
        <p:nvPicPr>
          <p:cNvPr id="30723" name="Picture 22" descr="Figure ErrorAnaly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6" r="61957" b="52226"/>
          <a:stretch>
            <a:fillRect/>
          </a:stretch>
        </p:blipFill>
        <p:spPr bwMode="auto">
          <a:xfrm>
            <a:off x="4994275" y="2622550"/>
            <a:ext cx="3690938" cy="385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Text Box 23"/>
          <p:cNvSpPr txBox="1">
            <a:spLocks noChangeArrowheads="1"/>
          </p:cNvSpPr>
          <p:nvPr/>
        </p:nvSpPr>
        <p:spPr bwMode="auto">
          <a:xfrm>
            <a:off x="231775" y="1393825"/>
            <a:ext cx="79486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800" dirty="0"/>
              <a:t> multiple bases in a homo-polymeric run are incorporated in a single incorporation test </a:t>
            </a:r>
            <a:r>
              <a:rPr lang="en-US" altLang="en-US" sz="1800" dirty="0" smtClean="0">
                <a:sym typeface="Wingdings" panose="05000000000000000000" pitchFamily="2" charset="2"/>
              </a:rPr>
              <a:t> </a:t>
            </a:r>
            <a:r>
              <a:rPr lang="en-US" altLang="en-US" sz="1800" dirty="0">
                <a:sym typeface="Wingdings" panose="05000000000000000000" pitchFamily="2" charset="2"/>
              </a:rPr>
              <a:t>the number of bases must be determined from a single scalar signal</a:t>
            </a:r>
            <a:r>
              <a:rPr lang="en-US" altLang="en-US" sz="1800" dirty="0"/>
              <a:t> </a:t>
            </a:r>
            <a:r>
              <a:rPr lang="en-US" altLang="en-US" sz="1800" dirty="0">
                <a:sym typeface="Wingdings" panose="05000000000000000000" pitchFamily="2" charset="2"/>
              </a:rPr>
              <a:t> </a:t>
            </a:r>
            <a:r>
              <a:rPr lang="en-US" altLang="en-US" sz="1800" dirty="0"/>
              <a:t>the </a:t>
            </a:r>
            <a:r>
              <a:rPr lang="en-US" altLang="en-US" sz="1800" dirty="0">
                <a:solidFill>
                  <a:srgbClr val="CC0000"/>
                </a:solidFill>
              </a:rPr>
              <a:t>majority of errors are INDELs</a:t>
            </a:r>
            <a:r>
              <a:rPr lang="en-US" altLang="en-US" sz="1800" dirty="0"/>
              <a:t> </a:t>
            </a:r>
          </a:p>
        </p:txBody>
      </p:sp>
      <p:pic>
        <p:nvPicPr>
          <p:cNvPr id="30725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51"/>
          <a:stretch>
            <a:fillRect/>
          </a:stretch>
        </p:blipFill>
        <p:spPr bwMode="auto">
          <a:xfrm>
            <a:off x="347663" y="2392363"/>
            <a:ext cx="4300537" cy="2578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6461014"/>
            <a:ext cx="373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kindly provided by Gabor Marth </a:t>
            </a:r>
            <a:endParaRPr lang="en-US" dirty="0"/>
          </a:p>
        </p:txBody>
      </p:sp>
      <p:pic>
        <p:nvPicPr>
          <p:cNvPr id="7" name="Picture 2" descr="https://lh4.googleusercontent.com/-qtPckFVMPhw/TsGLn7YnchI/AAAAAAAAAl4/tlxmiHfMPas/s139-no/U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318" y="5896361"/>
            <a:ext cx="891789" cy="89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81967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mtClean="0"/>
              <a:t>454 base quality values</a:t>
            </a:r>
          </a:p>
        </p:txBody>
      </p:sp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385763" y="5810250"/>
            <a:ext cx="85645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en-US" sz="1800" dirty="0">
                <a:sym typeface="Wingdings" panose="05000000000000000000" pitchFamily="2" charset="2"/>
              </a:rPr>
              <a:t> </a:t>
            </a:r>
            <a:r>
              <a:rPr lang="en-US" altLang="en-US" sz="1800" dirty="0"/>
              <a:t>the native 454 base caller assigns </a:t>
            </a:r>
            <a:r>
              <a:rPr lang="en-US" altLang="en-US" sz="1800" b="1" dirty="0">
                <a:solidFill>
                  <a:srgbClr val="CC0000"/>
                </a:solidFill>
              </a:rPr>
              <a:t>too low</a:t>
            </a:r>
            <a:r>
              <a:rPr lang="en-US" altLang="en-US" sz="1800" dirty="0"/>
              <a:t> base quality values </a:t>
            </a:r>
            <a:endParaRPr lang="en-US" altLang="en-US" sz="1800" dirty="0" smtClean="0"/>
          </a:p>
          <a:p>
            <a:pPr eaLnBrk="1" hangingPunct="1"/>
            <a:r>
              <a:rPr lang="en-US" altLang="en-US" sz="1800" dirty="0" smtClean="0"/>
              <a:t> </a:t>
            </a:r>
            <a:endParaRPr lang="en-US" altLang="en-US" sz="1800" dirty="0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346"/>
          <a:stretch>
            <a:fillRect/>
          </a:stretch>
        </p:blipFill>
        <p:spPr bwMode="auto">
          <a:xfrm>
            <a:off x="1548657" y="1355725"/>
            <a:ext cx="5761037" cy="40544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9178" y="6461014"/>
            <a:ext cx="373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kindly provided by Gabor Marth </a:t>
            </a:r>
          </a:p>
        </p:txBody>
      </p:sp>
      <p:pic>
        <p:nvPicPr>
          <p:cNvPr id="6" name="Picture 2" descr="https://lh4.googleusercontent.com/-qtPckFVMPhw/TsGLn7YnchI/AAAAAAAAAl4/tlxmiHfMPas/s139-no/Ulog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905" y="5873094"/>
            <a:ext cx="891789" cy="89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7624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15900"/>
            <a:ext cx="8377238" cy="639763"/>
          </a:xfrm>
        </p:spPr>
        <p:txBody>
          <a:bodyPr>
            <a:normAutofit fontScale="90000"/>
          </a:bodyPr>
          <a:lstStyle/>
          <a:p>
            <a:r>
              <a:rPr lang="en-US" altLang="en-US" smtClean="0"/>
              <a:t>PYROBAYES: determine base number</a:t>
            </a:r>
          </a:p>
        </p:txBody>
      </p:sp>
      <p:pic>
        <p:nvPicPr>
          <p:cNvPr id="32771" name="Picture 12" descr="pyroBayes_bayesianApproa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" y="1316038"/>
            <a:ext cx="4954588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563" y="1163638"/>
            <a:ext cx="3355975" cy="513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9178" y="6461014"/>
            <a:ext cx="373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kindly provided by Gabor Marth </a:t>
            </a:r>
          </a:p>
        </p:txBody>
      </p:sp>
      <p:pic>
        <p:nvPicPr>
          <p:cNvPr id="6" name="Picture 2" descr="https://lh4.googleusercontent.com/-qtPckFVMPhw/TsGLn7YnchI/AAAAAAAAAl4/tlxmiHfMPas/s139-no/U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211" y="5966211"/>
            <a:ext cx="891789" cy="89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1"/>
          <p:cNvCxnSpPr>
            <a:cxnSpLocks noChangeShapeType="1"/>
          </p:cNvCxnSpPr>
          <p:nvPr/>
        </p:nvCxnSpPr>
        <p:spPr bwMode="auto">
          <a:xfrm>
            <a:off x="84138" y="1002766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95970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Gill Sans"/>
                <a:cs typeface="Gill Sans"/>
              </a:rPr>
              <a:t>2012: Short Tandem Repeats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03836"/>
          </a:xfrm>
        </p:spPr>
        <p:txBody>
          <a:bodyPr>
            <a:noAutofit/>
          </a:bodyPr>
          <a:lstStyle/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 smtClean="0">
              <a:latin typeface="Gill Sans"/>
              <a:cs typeface="Gill Sans"/>
            </a:endParaRPr>
          </a:p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 smtClean="0">
              <a:latin typeface="Gill Sans"/>
              <a:cs typeface="Gill Sans"/>
            </a:endParaRPr>
          </a:p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>
              <a:latin typeface="Gill Sans"/>
              <a:cs typeface="Gill Sans"/>
            </a:endParaRPr>
          </a:p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>
              <a:latin typeface="Gill Sans"/>
              <a:cs typeface="Gill Sans"/>
            </a:endParaRPr>
          </a:p>
          <a:p>
            <a:pPr marL="0" indent="0" defTabSz="409806">
              <a:spcBef>
                <a:spcPts val="984"/>
              </a:spcBef>
              <a:buSzPct val="100000"/>
              <a:buNone/>
              <a:defRPr sz="1800"/>
            </a:pPr>
            <a:endParaRPr lang="en-US" sz="2800" dirty="0" smtClean="0">
              <a:latin typeface="Gill Sans"/>
              <a:cs typeface="Gill Sans"/>
            </a:endParaRPr>
          </a:p>
          <a:p>
            <a:pPr marL="0" indent="0" defTabSz="409806">
              <a:spcBef>
                <a:spcPts val="984"/>
              </a:spcBef>
              <a:buSzPct val="100000"/>
              <a:buNone/>
              <a:defRPr sz="1800"/>
            </a:pPr>
            <a:endParaRPr lang="en-US" sz="28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14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06903" y="2490208"/>
            <a:ext cx="765506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Gill Sans"/>
                <a:cs typeface="Gill Sans"/>
              </a:rPr>
              <a:t>Work of Melissa </a:t>
            </a:r>
            <a:r>
              <a:rPr lang="en-US" sz="2800" dirty="0" err="1" smtClean="0">
                <a:latin typeface="Gill Sans"/>
                <a:cs typeface="Gill Sans"/>
              </a:rPr>
              <a:t>Gymrek</a:t>
            </a:r>
            <a:r>
              <a:rPr lang="en-US" sz="2800" dirty="0" smtClean="0">
                <a:latin typeface="Gill Sans"/>
                <a:cs typeface="Gill Sans"/>
              </a:rPr>
              <a:t> in </a:t>
            </a:r>
          </a:p>
          <a:p>
            <a:pPr algn="ctr"/>
            <a:endParaRPr lang="en-US" sz="2800" dirty="0">
              <a:latin typeface="Gill Sans"/>
              <a:cs typeface="Gill Sans"/>
            </a:endParaRPr>
          </a:p>
          <a:p>
            <a:pPr algn="ctr"/>
            <a:r>
              <a:rPr lang="en-US" sz="2800" dirty="0" err="1" smtClean="0">
                <a:latin typeface="Gill Sans"/>
                <a:cs typeface="Gill Sans"/>
              </a:rPr>
              <a:t>Yaniv</a:t>
            </a:r>
            <a:r>
              <a:rPr lang="en-US" sz="2800" dirty="0" smtClean="0">
                <a:latin typeface="Gill Sans"/>
                <a:cs typeface="Gill Sans"/>
              </a:rPr>
              <a:t> </a:t>
            </a:r>
            <a:r>
              <a:rPr lang="en-US" sz="2800" dirty="0" err="1" smtClean="0">
                <a:latin typeface="Gill Sans"/>
                <a:cs typeface="Gill Sans"/>
              </a:rPr>
              <a:t>Erlich’s</a:t>
            </a:r>
            <a:r>
              <a:rPr lang="en-US" sz="2800" dirty="0" smtClean="0">
                <a:latin typeface="Gill Sans"/>
                <a:cs typeface="Gill Sans"/>
              </a:rPr>
              <a:t> lab at the </a:t>
            </a:r>
            <a:r>
              <a:rPr lang="en-US" sz="2800" dirty="0" smtClean="0">
                <a:latin typeface="Gill Sans"/>
                <a:cs typeface="Gill Sans"/>
              </a:rPr>
              <a:t>Whitehead </a:t>
            </a:r>
            <a:endParaRPr lang="en-US" sz="2800" dirty="0" smtClean="0">
              <a:latin typeface="Gill Sans"/>
              <a:cs typeface="Gill Sans"/>
            </a:endParaRPr>
          </a:p>
          <a:p>
            <a:pPr algn="ctr"/>
            <a:r>
              <a:rPr lang="en-US" sz="2800" dirty="0" smtClean="0">
                <a:latin typeface="Gill Sans"/>
                <a:cs typeface="Gill Sans"/>
              </a:rPr>
              <a:t>(now at NY Genome)</a:t>
            </a:r>
            <a:endParaRPr lang="en-US" sz="28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5417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Gill Sans"/>
                <a:cs typeface="Gill Sans"/>
              </a:rPr>
              <a:t>2012: Short Tandem Repeats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03836"/>
          </a:xfrm>
        </p:spPr>
        <p:txBody>
          <a:bodyPr>
            <a:noAutofit/>
          </a:bodyPr>
          <a:lstStyle/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 smtClean="0">
              <a:latin typeface="Gill Sans"/>
              <a:cs typeface="Gill Sans"/>
            </a:endParaRPr>
          </a:p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>
              <a:latin typeface="Gill Sans"/>
              <a:cs typeface="Gill Sans"/>
            </a:endParaRPr>
          </a:p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>
              <a:latin typeface="Gill Sans"/>
              <a:cs typeface="Gill Sans"/>
            </a:endParaRPr>
          </a:p>
          <a:p>
            <a:pPr marL="0" indent="0" defTabSz="409806">
              <a:spcBef>
                <a:spcPts val="984"/>
              </a:spcBef>
              <a:buSzPct val="100000"/>
              <a:buNone/>
              <a:defRPr sz="1800"/>
            </a:pPr>
            <a:endParaRPr lang="en-US" sz="2800" dirty="0" smtClean="0">
              <a:latin typeface="Gill Sans"/>
              <a:cs typeface="Gill Sans"/>
            </a:endParaRPr>
          </a:p>
          <a:p>
            <a:pPr marL="0" indent="0" defTabSz="409806">
              <a:spcBef>
                <a:spcPts val="984"/>
              </a:spcBef>
              <a:buSzPct val="100000"/>
              <a:buNone/>
              <a:defRPr sz="1800"/>
            </a:pPr>
            <a:endParaRPr lang="en-US" sz="28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15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32466" y="1868733"/>
            <a:ext cx="765506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>
                <a:latin typeface="Gill Sans"/>
                <a:cs typeface="Gill Sans"/>
              </a:rPr>
              <a:t>Short repeat regions in the genome that can vary between </a:t>
            </a:r>
            <a:r>
              <a:rPr lang="en-US" sz="2800" dirty="0" smtClean="0">
                <a:latin typeface="Gill Sans"/>
                <a:cs typeface="Gill Sans"/>
              </a:rPr>
              <a:t>people</a:t>
            </a:r>
          </a:p>
          <a:p>
            <a:pPr marL="342900" indent="-342900">
              <a:buFont typeface="Arial"/>
              <a:buChar char="•"/>
            </a:pPr>
            <a:endParaRPr lang="en-US" sz="2800" dirty="0" smtClean="0">
              <a:latin typeface="Gill Sans"/>
              <a:cs typeface="Gill Sans"/>
            </a:endParaRPr>
          </a:p>
          <a:p>
            <a:pPr marL="342900" indent="-342900">
              <a:buFont typeface="Arial"/>
              <a:buChar char="•"/>
            </a:pPr>
            <a:endParaRPr lang="en-US" sz="2800" dirty="0" smtClean="0">
              <a:latin typeface="Gill Sans"/>
              <a:cs typeface="Gill Sans"/>
            </a:endParaRPr>
          </a:p>
          <a:p>
            <a:pPr marL="342900" indent="-342900">
              <a:buFont typeface="Arial"/>
              <a:buChar char="•"/>
            </a:pPr>
            <a:endParaRPr lang="en-US" sz="2800" dirty="0">
              <a:latin typeface="Gill Sans"/>
              <a:cs typeface="Gill Sans"/>
            </a:endParaRPr>
          </a:p>
          <a:p>
            <a:pPr marL="342900" indent="-342900">
              <a:buFont typeface="Arial"/>
              <a:buChar char="•"/>
            </a:pPr>
            <a:endParaRPr lang="en-US" sz="2800" dirty="0">
              <a:latin typeface="Gill Sans"/>
              <a:cs typeface="Gill Sans"/>
            </a:endParaRPr>
          </a:p>
          <a:p>
            <a:pPr marL="342900" indent="-342900">
              <a:buFont typeface="Arial"/>
              <a:buChar char="•"/>
            </a:pPr>
            <a:r>
              <a:rPr lang="en-US" sz="2800" dirty="0">
                <a:latin typeface="Gill Sans"/>
                <a:cs typeface="Gill Sans"/>
              </a:rPr>
              <a:t>Impact of STRs </a:t>
            </a:r>
            <a:r>
              <a:rPr lang="en-US" sz="2800" dirty="0" smtClean="0">
                <a:latin typeface="Gill Sans"/>
                <a:cs typeface="Gill Sans"/>
              </a:rPr>
              <a:t>in human health was </a:t>
            </a:r>
            <a:r>
              <a:rPr lang="en-US" sz="2800" dirty="0">
                <a:latin typeface="Gill Sans"/>
                <a:cs typeface="Gill Sans"/>
              </a:rPr>
              <a:t>largely unexplored due to </a:t>
            </a:r>
            <a:r>
              <a:rPr lang="en-US" sz="2800" dirty="0" smtClean="0">
                <a:latin typeface="Gill Sans"/>
                <a:cs typeface="Gill Sans"/>
              </a:rPr>
              <a:t>the difficulty in mapping </a:t>
            </a:r>
            <a:r>
              <a:rPr lang="en-US" sz="2800" dirty="0">
                <a:latin typeface="Gill Sans"/>
                <a:cs typeface="Gill Sans"/>
              </a:rPr>
              <a:t>them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56645" y="3290426"/>
            <a:ext cx="8833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0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ATGT</a:t>
            </a:r>
            <a:r>
              <a:rPr lang="en-US" sz="3200" b="1" i="0" dirty="0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CAACAACAACAACAACAA</a:t>
            </a:r>
            <a:r>
              <a:rPr lang="en-US" sz="3200" b="1" i="0" dirty="0" smtClean="0">
                <a:solidFill>
                  <a:schemeClr val="bg1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TTGA</a:t>
            </a:r>
            <a:endParaRPr lang="en-US" sz="3200" b="1" i="0" dirty="0">
              <a:solidFill>
                <a:schemeClr val="bg1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72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Gill Sans"/>
                <a:cs typeface="Gill Sans"/>
              </a:rPr>
              <a:t>Short Tandem Repeats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03836"/>
          </a:xfrm>
        </p:spPr>
        <p:txBody>
          <a:bodyPr>
            <a:noAutofit/>
          </a:bodyPr>
          <a:lstStyle/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 smtClean="0">
              <a:latin typeface="Gill Sans"/>
              <a:cs typeface="Gill Sans"/>
            </a:endParaRPr>
          </a:p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 smtClean="0">
              <a:latin typeface="Gill Sans"/>
              <a:cs typeface="Gill Sans"/>
            </a:endParaRPr>
          </a:p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>
              <a:latin typeface="Gill Sans"/>
              <a:cs typeface="Gill Sans"/>
            </a:endParaRPr>
          </a:p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>
              <a:latin typeface="Gill Sans"/>
              <a:cs typeface="Gill Sans"/>
            </a:endParaRPr>
          </a:p>
          <a:p>
            <a:pPr marL="0" indent="0" defTabSz="409806">
              <a:spcBef>
                <a:spcPts val="984"/>
              </a:spcBef>
              <a:buSzPct val="100000"/>
              <a:buNone/>
              <a:defRPr sz="1800"/>
            </a:pPr>
            <a:endParaRPr lang="en-US" sz="2800" dirty="0" smtClean="0">
              <a:latin typeface="Gill Sans"/>
              <a:cs typeface="Gill Sans"/>
            </a:endParaRPr>
          </a:p>
          <a:p>
            <a:pPr marL="0" indent="0" defTabSz="409806">
              <a:spcBef>
                <a:spcPts val="984"/>
              </a:spcBef>
              <a:buSzPct val="100000"/>
              <a:buNone/>
              <a:defRPr sz="1800"/>
            </a:pPr>
            <a:endParaRPr lang="en-US" sz="28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16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06903" y="1628506"/>
            <a:ext cx="7655065" cy="3683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 sz="2000" dirty="0">
              <a:latin typeface="Gill Sans"/>
              <a:cs typeface="Gill San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 smtClean="0">
                <a:latin typeface="Gill Sans"/>
                <a:cs typeface="Gill Sans"/>
              </a:rPr>
              <a:t>Motif </a:t>
            </a:r>
            <a:r>
              <a:rPr lang="en-US" sz="2000" dirty="0">
                <a:latin typeface="Gill Sans"/>
                <a:cs typeface="Gill Sans"/>
              </a:rPr>
              <a:t>size 1 through 6</a:t>
            </a:r>
          </a:p>
          <a:p>
            <a:pPr lvl="1"/>
            <a:r>
              <a:rPr lang="en-US" sz="2000" dirty="0">
                <a:latin typeface="Gill Sans"/>
                <a:cs typeface="Gill Sans"/>
              </a:rPr>
              <a:t>e.g. (</a:t>
            </a:r>
            <a:r>
              <a:rPr lang="en-US" sz="2000" dirty="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2000" dirty="0">
                <a:latin typeface="Gill Sans"/>
                <a:cs typeface="Gill Sans"/>
              </a:rPr>
              <a:t>)</a:t>
            </a:r>
            <a:r>
              <a:rPr lang="en-US" sz="2000" baseline="-25000" dirty="0">
                <a:latin typeface="Gill Sans"/>
                <a:cs typeface="Gill Sans"/>
              </a:rPr>
              <a:t>n</a:t>
            </a:r>
            <a:r>
              <a:rPr lang="en-US" sz="2000" dirty="0">
                <a:latin typeface="Gill Sans"/>
                <a:cs typeface="Gill Sans"/>
              </a:rPr>
              <a:t> (</a:t>
            </a:r>
            <a:r>
              <a:rPr lang="en-US" sz="2000" dirty="0">
                <a:solidFill>
                  <a:srgbClr val="FF0000"/>
                </a:solidFill>
                <a:latin typeface="Gill Sans"/>
                <a:cs typeface="Gill Sans"/>
              </a:rPr>
              <a:t>AT</a:t>
            </a:r>
            <a:r>
              <a:rPr lang="en-US" sz="2000" dirty="0">
                <a:latin typeface="Gill Sans"/>
                <a:cs typeface="Gill Sans"/>
              </a:rPr>
              <a:t>)</a:t>
            </a:r>
            <a:r>
              <a:rPr lang="en-US" sz="2000" baseline="-25000" dirty="0">
                <a:latin typeface="Gill Sans"/>
                <a:cs typeface="Gill Sans"/>
              </a:rPr>
              <a:t>n</a:t>
            </a:r>
            <a:r>
              <a:rPr lang="en-US" sz="2000" dirty="0">
                <a:latin typeface="Gill Sans"/>
                <a:cs typeface="Gill Sans"/>
              </a:rPr>
              <a:t>, (</a:t>
            </a:r>
            <a:r>
              <a:rPr lang="en-US" sz="2000" dirty="0">
                <a:solidFill>
                  <a:srgbClr val="FF0000"/>
                </a:solidFill>
                <a:latin typeface="Gill Sans"/>
                <a:cs typeface="Gill Sans"/>
              </a:rPr>
              <a:t>CAG</a:t>
            </a:r>
            <a:r>
              <a:rPr lang="en-US" sz="2000" dirty="0">
                <a:latin typeface="Gill Sans"/>
                <a:cs typeface="Gill Sans"/>
              </a:rPr>
              <a:t>)</a:t>
            </a:r>
            <a:r>
              <a:rPr lang="en-US" sz="2000" baseline="-25000" dirty="0">
                <a:latin typeface="Gill Sans"/>
                <a:cs typeface="Gill Sans"/>
              </a:rPr>
              <a:t>n</a:t>
            </a:r>
            <a:r>
              <a:rPr lang="en-US" sz="2000" dirty="0">
                <a:latin typeface="Gill Sans"/>
                <a:cs typeface="Gill Sans"/>
              </a:rPr>
              <a:t>, (</a:t>
            </a:r>
            <a:r>
              <a:rPr lang="en-US" sz="2000" dirty="0">
                <a:solidFill>
                  <a:srgbClr val="FF0000"/>
                </a:solidFill>
                <a:latin typeface="Gill Sans"/>
                <a:cs typeface="Gill Sans"/>
              </a:rPr>
              <a:t>AGAT</a:t>
            </a:r>
            <a:r>
              <a:rPr lang="en-US" sz="2000" dirty="0">
                <a:latin typeface="Gill Sans"/>
                <a:cs typeface="Gill Sans"/>
              </a:rPr>
              <a:t>)</a:t>
            </a:r>
            <a:r>
              <a:rPr lang="en-US" sz="2000" baseline="-25000" dirty="0">
                <a:latin typeface="Gill Sans"/>
                <a:cs typeface="Gill Sans"/>
              </a:rPr>
              <a:t>n</a:t>
            </a:r>
            <a:r>
              <a:rPr lang="en-US" sz="2000" dirty="0">
                <a:latin typeface="Gill Sans"/>
                <a:cs typeface="Gill Sans"/>
              </a:rPr>
              <a:t>, (</a:t>
            </a:r>
            <a:r>
              <a:rPr lang="en-US" sz="2000" dirty="0">
                <a:solidFill>
                  <a:srgbClr val="FF0000"/>
                </a:solidFill>
                <a:latin typeface="Gill Sans"/>
                <a:cs typeface="Gill Sans"/>
              </a:rPr>
              <a:t>AGAGT</a:t>
            </a:r>
            <a:r>
              <a:rPr lang="en-US" sz="2000" dirty="0">
                <a:latin typeface="Gill Sans"/>
                <a:cs typeface="Gill Sans"/>
              </a:rPr>
              <a:t>)</a:t>
            </a:r>
            <a:r>
              <a:rPr lang="en-US" sz="2000" baseline="-25000" dirty="0">
                <a:latin typeface="Gill Sans"/>
                <a:cs typeface="Gill Sans"/>
              </a:rPr>
              <a:t>n</a:t>
            </a:r>
            <a:r>
              <a:rPr lang="en-US" sz="2000" dirty="0">
                <a:latin typeface="Gill Sans"/>
                <a:cs typeface="Gill Sans"/>
              </a:rPr>
              <a:t>, (</a:t>
            </a:r>
            <a:r>
              <a:rPr lang="en-US" sz="2000" dirty="0">
                <a:solidFill>
                  <a:srgbClr val="FF0000"/>
                </a:solidFill>
                <a:latin typeface="Gill Sans"/>
                <a:cs typeface="Gill Sans"/>
              </a:rPr>
              <a:t>AAAAAT</a:t>
            </a:r>
            <a:r>
              <a:rPr lang="en-US" sz="2000" dirty="0">
                <a:latin typeface="Gill Sans"/>
                <a:cs typeface="Gill Sans"/>
              </a:rPr>
              <a:t>)</a:t>
            </a:r>
            <a:r>
              <a:rPr lang="en-US" sz="2000" baseline="-25000" dirty="0">
                <a:latin typeface="Gill Sans"/>
                <a:cs typeface="Gill Sans"/>
              </a:rPr>
              <a:t>n</a:t>
            </a:r>
          </a:p>
          <a:p>
            <a:pPr lvl="1"/>
            <a:endParaRPr lang="en-US" sz="2000" baseline="-25000" dirty="0">
              <a:latin typeface="Gill Sans"/>
              <a:cs typeface="Gill Sans"/>
            </a:endParaRPr>
          </a:p>
          <a:p>
            <a:endParaRPr lang="en-US" sz="2000" dirty="0">
              <a:latin typeface="Gill Sans"/>
              <a:cs typeface="Gill San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Gill Sans"/>
                <a:cs typeface="Gill Sans"/>
              </a:rPr>
              <a:t>At least ~8bp long in the reference sequence (median ~20bp)</a:t>
            </a:r>
          </a:p>
          <a:p>
            <a:endParaRPr lang="en-US" sz="2000" dirty="0">
              <a:latin typeface="Gill Sans"/>
              <a:cs typeface="Gill Sans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Gill Sans"/>
              <a:cs typeface="Gill San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Gill Sans"/>
                <a:cs typeface="Gill Sans"/>
              </a:rPr>
              <a:t>Allow for imperfect repeat sequences</a:t>
            </a:r>
          </a:p>
          <a:p>
            <a:pPr lvl="1"/>
            <a:r>
              <a:rPr lang="en-US" sz="2000" dirty="0">
                <a:latin typeface="Gill Sans"/>
                <a:cs typeface="Gill Sans"/>
              </a:rPr>
              <a:t>e.g. </a:t>
            </a:r>
            <a:r>
              <a:rPr lang="en-US" sz="2000" dirty="0">
                <a:solidFill>
                  <a:srgbClr val="FF0000"/>
                </a:solidFill>
                <a:latin typeface="Gill Sans"/>
                <a:cs typeface="Gill Sans"/>
              </a:rPr>
              <a:t>TATATA</a:t>
            </a:r>
            <a:r>
              <a:rPr lang="en-US" sz="2000" dirty="0">
                <a:solidFill>
                  <a:srgbClr val="3366FF"/>
                </a:solidFill>
                <a:latin typeface="Gill Sans"/>
                <a:cs typeface="Gill Sans"/>
              </a:rPr>
              <a:t>C</a:t>
            </a:r>
            <a:r>
              <a:rPr lang="en-US" sz="2000" dirty="0">
                <a:solidFill>
                  <a:srgbClr val="FF0000"/>
                </a:solidFill>
                <a:latin typeface="Gill Sans"/>
                <a:cs typeface="Gill Sans"/>
              </a:rPr>
              <a:t>ATATATATATAT</a:t>
            </a:r>
            <a:r>
              <a:rPr lang="en-US" sz="2000" dirty="0">
                <a:solidFill>
                  <a:srgbClr val="3366FF"/>
                </a:solidFill>
                <a:latin typeface="Gill Sans"/>
                <a:cs typeface="Gill Sans"/>
              </a:rPr>
              <a:t>T</a:t>
            </a:r>
            <a:r>
              <a:rPr lang="en-US" sz="2000" dirty="0">
                <a:solidFill>
                  <a:srgbClr val="FF0000"/>
                </a:solidFill>
                <a:latin typeface="Gill Sans"/>
                <a:cs typeface="Gill Sans"/>
              </a:rPr>
              <a:t>ATA</a:t>
            </a:r>
          </a:p>
          <a:p>
            <a:pPr lvl="1"/>
            <a:endParaRPr lang="en-US" sz="2000" dirty="0">
              <a:solidFill>
                <a:srgbClr val="FF0000"/>
              </a:solidFill>
              <a:latin typeface="Gill Sans"/>
              <a:cs typeface="Gill Sans"/>
            </a:endParaRP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Gill Sans"/>
                <a:cs typeface="Gill Sans"/>
              </a:rPr>
              <a:t>~1.6 million STRs in hg19 reference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178" y="6461014"/>
            <a:ext cx="3952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kindly provided by </a:t>
            </a:r>
            <a:r>
              <a:rPr lang="en-US" dirty="0" smtClean="0"/>
              <a:t>Melissa </a:t>
            </a:r>
            <a:r>
              <a:rPr lang="en-US" dirty="0" err="1" smtClean="0"/>
              <a:t>Gymrek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48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346502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0" dirty="0" smtClean="0">
                <a:solidFill>
                  <a:srgbClr val="000000"/>
                </a:solidFill>
                <a:latin typeface="Gill Sans"/>
                <a:cs typeface="Gill Sans"/>
              </a:rPr>
              <a:t>Challenges of genotyping STRs from short reads</a:t>
            </a:r>
            <a:endParaRPr lang="en-US" sz="2800" b="1" i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6564313" y="1724025"/>
            <a:ext cx="341312" cy="254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/>
              <a:ea typeface="ＭＳ Ｐゴシック" pitchFamily="34" charset="-128"/>
              <a:cs typeface="Arial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2808288" y="1587500"/>
            <a:ext cx="11001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/>
              <a:ea typeface="ＭＳ Ｐゴシック" pitchFamily="34" charset="-128"/>
              <a:cs typeface="Arial"/>
            </a:endParaRPr>
          </a:p>
        </p:txBody>
      </p:sp>
      <p:sp>
        <p:nvSpPr>
          <p:cNvPr id="6" name="TextBox 13"/>
          <p:cNvSpPr txBox="1">
            <a:spLocks noChangeArrowheads="1"/>
          </p:cNvSpPr>
          <p:nvPr/>
        </p:nvSpPr>
        <p:spPr bwMode="auto">
          <a:xfrm>
            <a:off x="384885" y="1628659"/>
            <a:ext cx="82511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i="0" dirty="0" smtClean="0">
                <a:latin typeface="Gill Sans"/>
                <a:cs typeface="Gill Sans"/>
              </a:rPr>
              <a:t>PCR “stutter noise” complicates calling</a:t>
            </a:r>
            <a:endParaRPr lang="en-US" i="0" dirty="0">
              <a:latin typeface="Gill Sans"/>
              <a:cs typeface="Gill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2996020"/>
            <a:ext cx="3632200" cy="20839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9400" y="2514600"/>
            <a:ext cx="3298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0" dirty="0" smtClean="0">
                <a:latin typeface="Gill Sans"/>
                <a:cs typeface="Gill Sans"/>
              </a:rPr>
              <a:t>Capillary electrophoresis</a:t>
            </a:r>
            <a:endParaRPr lang="en-US" i="0" dirty="0">
              <a:latin typeface="Gill Sans"/>
              <a:cs typeface="Gill San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042364" y="2514600"/>
            <a:ext cx="8081438" cy="2290516"/>
            <a:chOff x="4042364" y="2514600"/>
            <a:chExt cx="8081438" cy="2290516"/>
          </a:xfrm>
        </p:grpSpPr>
        <p:grpSp>
          <p:nvGrpSpPr>
            <p:cNvPr id="10" name="Group 9"/>
            <p:cNvGrpSpPr/>
            <p:nvPr/>
          </p:nvGrpSpPr>
          <p:grpSpPr>
            <a:xfrm>
              <a:off x="4042364" y="3159966"/>
              <a:ext cx="8081438" cy="1645150"/>
              <a:chOff x="765764" y="4226766"/>
              <a:chExt cx="8081438" cy="1645150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784686" y="4688431"/>
                <a:ext cx="80532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0" dirty="0" smtClean="0">
                    <a:solidFill>
                      <a:schemeClr val="bg1">
                        <a:lumMod val="7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ATGT</a:t>
                </a:r>
                <a:r>
                  <a:rPr lang="en-US" b="1" i="0" dirty="0" smtClean="0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C</a:t>
                </a:r>
                <a:r>
                  <a:rPr lang="en-US" sz="2000" b="1" i="0" dirty="0" smtClean="0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AA</a:t>
                </a:r>
                <a:r>
                  <a:rPr lang="en-US" b="1" i="0" dirty="0" smtClean="0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C</a:t>
                </a:r>
                <a:r>
                  <a:rPr lang="en-US" sz="2000" b="1" i="0" dirty="0" smtClean="0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AA</a:t>
                </a:r>
                <a:r>
                  <a:rPr lang="en-US" b="1" i="0" dirty="0" smtClean="0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C</a:t>
                </a:r>
                <a:r>
                  <a:rPr lang="en-US" sz="2000" b="1" i="0" dirty="0" smtClean="0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AA</a:t>
                </a:r>
                <a:r>
                  <a:rPr lang="en-US" b="1" i="0" dirty="0" smtClean="0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C</a:t>
                </a:r>
                <a:r>
                  <a:rPr lang="en-US" sz="2000" b="1" i="0" dirty="0" smtClean="0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AA</a:t>
                </a:r>
                <a:r>
                  <a:rPr lang="en-US" b="1" i="0" dirty="0" smtClean="0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C</a:t>
                </a:r>
                <a:r>
                  <a:rPr lang="en-US" sz="2000" b="1" i="0" dirty="0" smtClean="0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AA</a:t>
                </a:r>
                <a:r>
                  <a:rPr lang="en-US" b="1" i="0" dirty="0" smtClean="0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C</a:t>
                </a:r>
                <a:r>
                  <a:rPr lang="en-US" sz="2000" b="1" i="0" dirty="0" smtClean="0">
                    <a:solidFill>
                      <a:srgbClr val="C00000"/>
                    </a:solidFill>
                    <a:latin typeface="Courier New" pitchFamily="49" charset="0"/>
                    <a:cs typeface="Courier New" pitchFamily="49" charset="0"/>
                  </a:rPr>
                  <a:t>AA</a:t>
                </a:r>
                <a:r>
                  <a:rPr lang="en-US" b="1" i="0" dirty="0" smtClean="0">
                    <a:solidFill>
                      <a:schemeClr val="bg1">
                        <a:lumMod val="7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TTGA</a:t>
                </a:r>
                <a:endParaRPr lang="en-US" b="1" i="0" dirty="0">
                  <a:solidFill>
                    <a:schemeClr val="bg1">
                      <a:lumMod val="7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765764" y="4226766"/>
                <a:ext cx="8081438" cy="1645150"/>
                <a:chOff x="765764" y="4226766"/>
                <a:chExt cx="8081438" cy="1645150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>
                  <a:off x="765764" y="4226766"/>
                  <a:ext cx="65335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 smtClean="0">
                      <a:solidFill>
                        <a:schemeClr val="bg1">
                          <a:lumMod val="75000"/>
                        </a:schemeClr>
                      </a:solidFill>
                      <a:latin typeface="Courier New" pitchFamily="49" charset="0"/>
                      <a:cs typeface="Courier New" pitchFamily="49" charset="0"/>
                    </a:rPr>
                    <a:t>ATGT</a:t>
                  </a:r>
                  <a:r>
                    <a:rPr lang="en-US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sz="2000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AA</a:t>
                  </a:r>
                  <a:r>
                    <a:rPr lang="en-US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sz="2000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AA</a:t>
                  </a:r>
                  <a:r>
                    <a:rPr lang="en-US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sz="2000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AA</a:t>
                  </a:r>
                  <a:r>
                    <a:rPr lang="en-US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sz="2000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AA</a:t>
                  </a:r>
                  <a:r>
                    <a:rPr lang="en-US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sz="2000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AA</a:t>
                  </a:r>
                  <a:r>
                    <a:rPr lang="en-US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sz="2000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AA</a:t>
                  </a:r>
                  <a:r>
                    <a:rPr lang="en-US" b="1" i="0" dirty="0" smtClean="0">
                      <a:solidFill>
                        <a:schemeClr val="bg1">
                          <a:lumMod val="75000"/>
                        </a:schemeClr>
                      </a:solidFill>
                      <a:latin typeface="Courier New" pitchFamily="49" charset="0"/>
                      <a:cs typeface="Courier New" pitchFamily="49" charset="0"/>
                    </a:rPr>
                    <a:t>TTGA</a:t>
                  </a:r>
                  <a:endParaRPr lang="en-US" b="1" i="0" dirty="0">
                    <a:solidFill>
                      <a:schemeClr val="bg1">
                        <a:lumMod val="75000"/>
                      </a:schemeClr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765764" y="4457598"/>
                  <a:ext cx="65335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 smtClean="0">
                      <a:solidFill>
                        <a:schemeClr val="bg1">
                          <a:lumMod val="75000"/>
                        </a:schemeClr>
                      </a:solidFill>
                      <a:latin typeface="Courier New" pitchFamily="49" charset="0"/>
                      <a:cs typeface="Courier New" pitchFamily="49" charset="0"/>
                    </a:rPr>
                    <a:t>ATGT</a:t>
                  </a:r>
                  <a:r>
                    <a:rPr lang="en-US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sz="2000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AA</a:t>
                  </a:r>
                  <a:r>
                    <a:rPr lang="en-US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sz="2000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AA</a:t>
                  </a:r>
                  <a:r>
                    <a:rPr lang="en-US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sz="2000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AA</a:t>
                  </a:r>
                  <a:r>
                    <a:rPr lang="en-US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sz="2000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AA</a:t>
                  </a:r>
                  <a:r>
                    <a:rPr lang="en-US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sz="2000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AA</a:t>
                  </a:r>
                  <a:r>
                    <a:rPr lang="en-US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sz="2000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AA</a:t>
                  </a:r>
                  <a:r>
                    <a:rPr lang="en-US" b="1" i="0" dirty="0" smtClean="0">
                      <a:solidFill>
                        <a:schemeClr val="bg1">
                          <a:lumMod val="75000"/>
                        </a:schemeClr>
                      </a:solidFill>
                      <a:latin typeface="Courier New" pitchFamily="49" charset="0"/>
                      <a:cs typeface="Courier New" pitchFamily="49" charset="0"/>
                    </a:rPr>
                    <a:t>TTGA</a:t>
                  </a:r>
                  <a:endParaRPr lang="en-US" b="1" i="0" dirty="0">
                    <a:solidFill>
                      <a:schemeClr val="bg1">
                        <a:lumMod val="75000"/>
                      </a:schemeClr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793991" y="4946560"/>
                  <a:ext cx="805321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 smtClean="0">
                      <a:solidFill>
                        <a:schemeClr val="bg1">
                          <a:lumMod val="75000"/>
                        </a:schemeClr>
                      </a:solidFill>
                      <a:latin typeface="Courier New" pitchFamily="49" charset="0"/>
                      <a:cs typeface="Courier New" pitchFamily="49" charset="0"/>
                    </a:rPr>
                    <a:t>ATGT</a:t>
                  </a:r>
                  <a:r>
                    <a:rPr lang="en-US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sz="2000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AA</a:t>
                  </a:r>
                  <a:r>
                    <a:rPr lang="en-US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sz="2000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AA</a:t>
                  </a:r>
                  <a:r>
                    <a:rPr lang="en-US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sz="2000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AA</a:t>
                  </a:r>
                  <a:r>
                    <a:rPr lang="en-US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sz="2000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AA</a:t>
                  </a:r>
                  <a:r>
                    <a:rPr lang="en-US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sz="2000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AA</a:t>
                  </a:r>
                  <a:r>
                    <a:rPr lang="en-US" sz="2000" b="1" i="0" dirty="0" smtClean="0">
                      <a:latin typeface="Courier New" pitchFamily="49" charset="0"/>
                      <a:cs typeface="Courier New" pitchFamily="49" charset="0"/>
                    </a:rPr>
                    <a:t>***</a:t>
                  </a:r>
                  <a:r>
                    <a:rPr lang="en-US" b="1" i="0" dirty="0" smtClean="0">
                      <a:solidFill>
                        <a:schemeClr val="bg1">
                          <a:lumMod val="75000"/>
                        </a:schemeClr>
                      </a:solidFill>
                      <a:latin typeface="Courier New" pitchFamily="49" charset="0"/>
                      <a:cs typeface="Courier New" pitchFamily="49" charset="0"/>
                    </a:rPr>
                    <a:t>TTGA</a:t>
                  </a:r>
                  <a:endParaRPr lang="en-US" b="1" i="0" dirty="0">
                    <a:solidFill>
                      <a:schemeClr val="bg1">
                        <a:lumMod val="75000"/>
                      </a:schemeClr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805285" y="5179419"/>
                  <a:ext cx="65335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 smtClean="0">
                      <a:solidFill>
                        <a:schemeClr val="bg1">
                          <a:lumMod val="75000"/>
                        </a:schemeClr>
                      </a:solidFill>
                      <a:latin typeface="Courier New" pitchFamily="49" charset="0"/>
                      <a:cs typeface="Courier New" pitchFamily="49" charset="0"/>
                    </a:rPr>
                    <a:t>ATGT</a:t>
                  </a:r>
                  <a:r>
                    <a:rPr lang="en-US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sz="2000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AA</a:t>
                  </a:r>
                  <a:r>
                    <a:rPr lang="en-US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sz="2000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AA</a:t>
                  </a:r>
                  <a:r>
                    <a:rPr lang="en-US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sz="2000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AA</a:t>
                  </a:r>
                  <a:r>
                    <a:rPr lang="en-US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sz="2000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AA</a:t>
                  </a:r>
                  <a:r>
                    <a:rPr lang="en-US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sz="2000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AA</a:t>
                  </a:r>
                  <a:r>
                    <a:rPr lang="en-US" sz="2000" b="1" i="0" dirty="0" smtClean="0">
                      <a:latin typeface="Courier New" pitchFamily="49" charset="0"/>
                      <a:cs typeface="Courier New" pitchFamily="49" charset="0"/>
                    </a:rPr>
                    <a:t>***</a:t>
                  </a:r>
                  <a:r>
                    <a:rPr lang="en-US" b="1" i="0" dirty="0" smtClean="0">
                      <a:solidFill>
                        <a:schemeClr val="bg1">
                          <a:lumMod val="75000"/>
                        </a:schemeClr>
                      </a:solidFill>
                      <a:latin typeface="Courier New" pitchFamily="49" charset="0"/>
                      <a:cs typeface="Courier New" pitchFamily="49" charset="0"/>
                    </a:rPr>
                    <a:t>TTGA</a:t>
                  </a:r>
                  <a:endParaRPr lang="en-US" b="1" i="0" dirty="0">
                    <a:solidFill>
                      <a:schemeClr val="bg1">
                        <a:lumMod val="75000"/>
                      </a:schemeClr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805285" y="5410251"/>
                  <a:ext cx="65335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i="0" dirty="0" smtClean="0">
                      <a:solidFill>
                        <a:schemeClr val="bg1">
                          <a:lumMod val="75000"/>
                        </a:schemeClr>
                      </a:solidFill>
                      <a:latin typeface="Courier New" pitchFamily="49" charset="0"/>
                      <a:cs typeface="Courier New" pitchFamily="49" charset="0"/>
                    </a:rPr>
                    <a:t>ATGT</a:t>
                  </a:r>
                  <a:r>
                    <a:rPr lang="en-US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sz="2000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AA</a:t>
                  </a:r>
                  <a:r>
                    <a:rPr lang="en-US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sz="2000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AA</a:t>
                  </a:r>
                  <a:r>
                    <a:rPr lang="en-US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sz="2000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AA</a:t>
                  </a:r>
                  <a:r>
                    <a:rPr lang="en-US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C</a:t>
                  </a:r>
                  <a:r>
                    <a:rPr lang="en-US" sz="2000" b="1" i="0" dirty="0" smtClean="0">
                      <a:solidFill>
                        <a:srgbClr val="C00000"/>
                      </a:solidFill>
                      <a:latin typeface="Courier New" pitchFamily="49" charset="0"/>
                      <a:cs typeface="Courier New" pitchFamily="49" charset="0"/>
                    </a:rPr>
                    <a:t>AA</a:t>
                  </a:r>
                  <a:r>
                    <a:rPr lang="en-US" sz="2000" b="1" i="0" dirty="0" smtClean="0">
                      <a:latin typeface="Courier New" pitchFamily="49" charset="0"/>
                      <a:cs typeface="Courier New" pitchFamily="49" charset="0"/>
                    </a:rPr>
                    <a:t>******</a:t>
                  </a:r>
                  <a:r>
                    <a:rPr lang="en-US" b="1" i="0" dirty="0" smtClean="0">
                      <a:solidFill>
                        <a:schemeClr val="bg1">
                          <a:lumMod val="75000"/>
                        </a:schemeClr>
                      </a:solidFill>
                      <a:latin typeface="Courier New" pitchFamily="49" charset="0"/>
                      <a:cs typeface="Courier New" pitchFamily="49" charset="0"/>
                    </a:rPr>
                    <a:t>TTGA</a:t>
                  </a:r>
                  <a:endParaRPr lang="en-US" b="1" i="0" dirty="0">
                    <a:solidFill>
                      <a:schemeClr val="bg1">
                        <a:lumMod val="75000"/>
                      </a:schemeClr>
                    </a:solidFill>
                    <a:latin typeface="Courier New" pitchFamily="49" charset="0"/>
                    <a:cs typeface="Courier New" pitchFamily="49" charset="0"/>
                  </a:endParaRPr>
                </a:p>
              </p:txBody>
            </p:sp>
          </p:grpSp>
        </p:grpSp>
        <p:sp>
          <p:nvSpPr>
            <p:cNvPr id="11" name="TextBox 10"/>
            <p:cNvSpPr txBox="1"/>
            <p:nvPr/>
          </p:nvSpPr>
          <p:spPr>
            <a:xfrm>
              <a:off x="4114800" y="2514600"/>
              <a:ext cx="21196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0" dirty="0" smtClean="0">
                  <a:latin typeface="Gill Sans"/>
                  <a:cs typeface="Gill Sans"/>
                </a:rPr>
                <a:t>Sequence reads</a:t>
              </a:r>
              <a:endParaRPr lang="en-US" i="0" dirty="0">
                <a:latin typeface="Gill Sans"/>
                <a:cs typeface="Gill Sans"/>
              </a:endParaRPr>
            </a:p>
          </p:txBody>
        </p:sp>
      </p:grpSp>
      <p:sp>
        <p:nvSpPr>
          <p:cNvPr id="19" name="Oval 18"/>
          <p:cNvSpPr/>
          <p:nvPr/>
        </p:nvSpPr>
        <p:spPr>
          <a:xfrm>
            <a:off x="1714500" y="4165600"/>
            <a:ext cx="165100" cy="3302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"/>
          <p:cNvCxnSpPr>
            <a:cxnSpLocks noChangeShapeType="1"/>
          </p:cNvCxnSpPr>
          <p:nvPr/>
        </p:nvCxnSpPr>
        <p:spPr bwMode="auto">
          <a:xfrm>
            <a:off x="84138" y="1015742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2" name="TextBox 21"/>
          <p:cNvSpPr txBox="1"/>
          <p:nvPr/>
        </p:nvSpPr>
        <p:spPr>
          <a:xfrm>
            <a:off x="129178" y="6461014"/>
            <a:ext cx="3952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kindly provided by </a:t>
            </a:r>
            <a:r>
              <a:rPr lang="en-US" dirty="0" smtClean="0"/>
              <a:t>Melissa </a:t>
            </a:r>
            <a:r>
              <a:rPr lang="en-US" dirty="0" err="1" smtClean="0"/>
              <a:t>Gymrek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74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835400" y="3433236"/>
            <a:ext cx="4399179" cy="994833"/>
            <a:chOff x="67732" y="3788834"/>
            <a:chExt cx="4399179" cy="9948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32" y="3788834"/>
              <a:ext cx="1753604" cy="994833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303866" y="4097866"/>
              <a:ext cx="3163045" cy="338554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i="0" dirty="0" err="1">
                  <a:latin typeface="Gill Sans"/>
                  <a:cs typeface="Gill Sans"/>
                </a:rPr>
                <a:t>g</a:t>
              </a:r>
              <a:r>
                <a:rPr lang="en-US" sz="1600" i="0" dirty="0" err="1" smtClean="0">
                  <a:latin typeface="Gill Sans"/>
                  <a:cs typeface="Gill Sans"/>
                </a:rPr>
                <a:t>ithub.com</a:t>
              </a:r>
              <a:r>
                <a:rPr lang="en-US" sz="1600" i="0" dirty="0" smtClean="0">
                  <a:latin typeface="Gill Sans"/>
                  <a:cs typeface="Gill Sans"/>
                </a:rPr>
                <a:t>/</a:t>
              </a:r>
              <a:r>
                <a:rPr lang="en-US" sz="1600" i="0" dirty="0" err="1" smtClean="0">
                  <a:latin typeface="Gill Sans"/>
                  <a:cs typeface="Gill Sans"/>
                </a:rPr>
                <a:t>mgymrek</a:t>
              </a:r>
              <a:r>
                <a:rPr lang="en-US" sz="1600" i="0" dirty="0" smtClean="0">
                  <a:latin typeface="Gill Sans"/>
                  <a:cs typeface="Gill Sans"/>
                </a:rPr>
                <a:t>/</a:t>
              </a:r>
              <a:r>
                <a:rPr lang="en-US" sz="1600" i="0" dirty="0" err="1" smtClean="0">
                  <a:latin typeface="Gill Sans"/>
                  <a:cs typeface="Gill Sans"/>
                </a:rPr>
                <a:t>lobstr</a:t>
              </a:r>
              <a:r>
                <a:rPr lang="en-US" sz="1600" i="0" dirty="0" smtClean="0">
                  <a:latin typeface="Gill Sans"/>
                  <a:cs typeface="Gill Sans"/>
                </a:rPr>
                <a:t>-code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44463" y="1339850"/>
            <a:ext cx="7132637" cy="1914525"/>
            <a:chOff x="144463" y="1339850"/>
            <a:chExt cx="7132637" cy="1914525"/>
          </a:xfrm>
        </p:grpSpPr>
        <p:pic>
          <p:nvPicPr>
            <p:cNvPr id="4" name="Picture 5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463" y="1339850"/>
              <a:ext cx="7132637" cy="1914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1" name="Picture 2" descr="http://jiveturkey.files.wordpress.com/2008/09/lobster.jpg?w=45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2113" y="1834219"/>
              <a:ext cx="766165" cy="7829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5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1538" y="1341987"/>
              <a:ext cx="1515080" cy="5329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Group 16"/>
          <p:cNvGrpSpPr/>
          <p:nvPr/>
        </p:nvGrpSpPr>
        <p:grpSpPr>
          <a:xfrm>
            <a:off x="59267" y="3471333"/>
            <a:ext cx="3581047" cy="2853267"/>
            <a:chOff x="59267" y="3471333"/>
            <a:chExt cx="3581047" cy="2853267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44" r="31284"/>
            <a:stretch>
              <a:fillRect/>
            </a:stretch>
          </p:blipFill>
          <p:spPr bwMode="auto">
            <a:xfrm>
              <a:off x="253471" y="3879850"/>
              <a:ext cx="3386843" cy="2444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59267" y="3471333"/>
              <a:ext cx="2757335" cy="461665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i="0" dirty="0" err="1">
                  <a:latin typeface="Gill Sans"/>
                  <a:cs typeface="Gill Sans"/>
                </a:rPr>
                <a:t>l</a:t>
              </a:r>
              <a:r>
                <a:rPr lang="en-US" i="0" dirty="0" err="1" smtClean="0">
                  <a:latin typeface="Gill Sans"/>
                  <a:cs typeface="Gill Sans"/>
                </a:rPr>
                <a:t>obstr.teamerlich.org</a:t>
              </a:r>
              <a:endParaRPr lang="en-US" i="0" dirty="0" smtClean="0">
                <a:latin typeface="Gill Sans"/>
                <a:cs typeface="Gill Sans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207934" y="4631266"/>
            <a:ext cx="47921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i="0" dirty="0" smtClean="0">
                <a:latin typeface="Gill Sans"/>
                <a:cs typeface="Gill Sans"/>
              </a:rPr>
              <a:t>Hundreds of users</a:t>
            </a:r>
          </a:p>
          <a:p>
            <a:pPr marL="342900" indent="-342900">
              <a:buFont typeface="Arial"/>
              <a:buChar char="•"/>
            </a:pPr>
            <a:r>
              <a:rPr lang="en-US" i="0" dirty="0" smtClean="0">
                <a:latin typeface="Gill Sans"/>
                <a:cs typeface="Gill Sans"/>
              </a:rPr>
              <a:t>Active online user group</a:t>
            </a:r>
          </a:p>
          <a:p>
            <a:pPr marL="342900" indent="-342900">
              <a:buFont typeface="Arial"/>
              <a:buChar char="•"/>
            </a:pPr>
            <a:r>
              <a:rPr lang="en-US" i="0" dirty="0" smtClean="0">
                <a:latin typeface="Gill Sans"/>
                <a:cs typeface="Gill Sans"/>
              </a:rPr>
              <a:t>Constantly updated to incorporate algorithmic and technological improvements </a:t>
            </a:r>
            <a:endParaRPr lang="en-US" i="0" dirty="0">
              <a:latin typeface="Gill Sans"/>
              <a:cs typeface="Gill San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34650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i="0" dirty="0" err="1" smtClean="0">
                <a:solidFill>
                  <a:srgbClr val="000000"/>
                </a:solidFill>
                <a:latin typeface="Gill Sans"/>
                <a:cs typeface="Gill Sans"/>
              </a:rPr>
              <a:t>lobSTR</a:t>
            </a:r>
            <a:r>
              <a:rPr lang="en-US" b="1" i="0" dirty="0" smtClean="0">
                <a:solidFill>
                  <a:srgbClr val="000000"/>
                </a:solidFill>
                <a:latin typeface="Gill Sans"/>
                <a:cs typeface="Gill Sans"/>
              </a:rPr>
              <a:t>: An STR profiler for personal genomes</a:t>
            </a:r>
            <a:endParaRPr lang="en-US" b="1" i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5" name="Straight Connector 1"/>
          <p:cNvCxnSpPr>
            <a:cxnSpLocks noChangeShapeType="1"/>
          </p:cNvCxnSpPr>
          <p:nvPr/>
        </p:nvCxnSpPr>
        <p:spPr bwMode="auto">
          <a:xfrm>
            <a:off x="84138" y="1015742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137270" y="6461014"/>
            <a:ext cx="599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kindly provided by </a:t>
            </a:r>
            <a:r>
              <a:rPr lang="en-US" dirty="0" smtClean="0"/>
              <a:t>Melissa </a:t>
            </a:r>
            <a:r>
              <a:rPr lang="en-US" dirty="0" err="1" smtClean="0"/>
              <a:t>Gymrek</a:t>
            </a:r>
            <a:r>
              <a:rPr lang="en-US" dirty="0" smtClean="0"/>
              <a:t> (melissagymrek.com)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Gill Sans"/>
                <a:cs typeface="Gill Sans"/>
              </a:rPr>
              <a:t>Other Examples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03836"/>
          </a:xfrm>
        </p:spPr>
        <p:txBody>
          <a:bodyPr>
            <a:noAutofit/>
          </a:bodyPr>
          <a:lstStyle/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 smtClean="0">
              <a:latin typeface="Gill Sans"/>
              <a:cs typeface="Gill Sans"/>
            </a:endParaRPr>
          </a:p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 smtClean="0">
              <a:latin typeface="Gill Sans"/>
              <a:cs typeface="Gill Sans"/>
            </a:endParaRPr>
          </a:p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>
              <a:latin typeface="Gill Sans"/>
              <a:cs typeface="Gill Sans"/>
            </a:endParaRPr>
          </a:p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>
              <a:latin typeface="Gill Sans"/>
              <a:cs typeface="Gill Sans"/>
            </a:endParaRPr>
          </a:p>
          <a:p>
            <a:pPr marL="0" indent="0" defTabSz="409806">
              <a:spcBef>
                <a:spcPts val="984"/>
              </a:spcBef>
              <a:buSzPct val="100000"/>
              <a:buNone/>
              <a:defRPr sz="1800"/>
            </a:pPr>
            <a:endParaRPr lang="en-US" sz="2800" dirty="0" smtClean="0">
              <a:latin typeface="Gill Sans"/>
              <a:cs typeface="Gill Sans"/>
            </a:endParaRPr>
          </a:p>
          <a:p>
            <a:pPr marL="0" indent="0" defTabSz="409806">
              <a:spcBef>
                <a:spcPts val="984"/>
              </a:spcBef>
              <a:buSzPct val="100000"/>
              <a:buNone/>
              <a:defRPr sz="1800"/>
            </a:pPr>
            <a:endParaRPr lang="en-US" sz="28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19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06903" y="1628506"/>
            <a:ext cx="7655065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endParaRPr lang="en-US" sz="2000" dirty="0">
              <a:latin typeface="Gill Sans"/>
              <a:cs typeface="Gill Sans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>
                <a:latin typeface="Gill Sans"/>
                <a:cs typeface="Gill Sans"/>
              </a:rPr>
              <a:t>Removal of PCR </a:t>
            </a:r>
            <a:r>
              <a:rPr lang="en-US" sz="2400" dirty="0" smtClean="0">
                <a:latin typeface="Gill Sans"/>
                <a:cs typeface="Gill Sans"/>
              </a:rPr>
              <a:t>duplicate reads </a:t>
            </a:r>
            <a:r>
              <a:rPr lang="en-US" sz="2400" dirty="0">
                <a:latin typeface="Gill Sans"/>
                <a:cs typeface="Gill Sans"/>
              </a:rPr>
              <a:t>before variant </a:t>
            </a:r>
            <a:r>
              <a:rPr lang="en-US" sz="2400" dirty="0" smtClean="0">
                <a:latin typeface="Gill Sans"/>
                <a:cs typeface="Gill Sans"/>
              </a:rPr>
              <a:t>calling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latin typeface="Gill Sans"/>
              <a:cs typeface="Gill Sans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Gill Sans"/>
                <a:cs typeface="Gill Sans"/>
              </a:rPr>
              <a:t>Expecting uneven read coverage when calling copy number variations</a:t>
            </a:r>
            <a:endParaRPr lang="en-US" sz="2400" dirty="0">
              <a:latin typeface="Gill Sans"/>
              <a:cs typeface="Gill Sans"/>
            </a:endParaRPr>
          </a:p>
          <a:p>
            <a:pPr marL="342900" indent="-342900">
              <a:buFont typeface="Arial"/>
              <a:buChar char="•"/>
            </a:pPr>
            <a:endParaRPr lang="en-US" sz="2400" dirty="0" smtClean="0">
              <a:latin typeface="Gill Sans"/>
              <a:cs typeface="Gill Sans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Gill Sans"/>
                <a:cs typeface="Gill Sans"/>
              </a:rPr>
              <a:t>Error correction of reads during DNA assembly is needed to prevent your </a:t>
            </a:r>
            <a:r>
              <a:rPr lang="en-US" sz="2400" dirty="0">
                <a:latin typeface="Gill Sans"/>
                <a:cs typeface="Gill Sans"/>
              </a:rPr>
              <a:t>de </a:t>
            </a:r>
            <a:r>
              <a:rPr lang="en-US" sz="2400" dirty="0" err="1" smtClean="0">
                <a:latin typeface="Gill Sans"/>
                <a:cs typeface="Gill Sans"/>
              </a:rPr>
              <a:t>Bruign</a:t>
            </a:r>
            <a:r>
              <a:rPr lang="en-US" sz="2400" dirty="0" smtClean="0">
                <a:latin typeface="Gill Sans"/>
                <a:cs typeface="Gill Sans"/>
              </a:rPr>
              <a:t> graph from becoming a hairball</a:t>
            </a:r>
          </a:p>
          <a:p>
            <a:pPr marL="342900" indent="-342900">
              <a:buFont typeface="Arial"/>
              <a:buChar char="•"/>
            </a:pPr>
            <a:endParaRPr lang="en-US" sz="2400" dirty="0">
              <a:latin typeface="Gill Sans"/>
              <a:cs typeface="Gill Sans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Gill Sans"/>
                <a:cs typeface="Gill Sans"/>
              </a:rPr>
              <a:t>Adequate number of replicates is required for RNA Seq to account for biological variance</a:t>
            </a:r>
            <a:endParaRPr lang="en-US" sz="2400" dirty="0">
              <a:latin typeface="Gill Sans"/>
              <a:cs typeface="Gill Sans"/>
            </a:endParaRPr>
          </a:p>
          <a:p>
            <a:pPr marL="342900" indent="-342900">
              <a:buFont typeface="Arial"/>
              <a:buChar char="•"/>
            </a:pPr>
            <a:endParaRPr lang="en-US" sz="20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9893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Gill Sans"/>
                <a:cs typeface="Gill Sans"/>
              </a:rPr>
              <a:t>Broad Technology Labs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7150" indent="0" algn="ctr">
              <a:buNone/>
            </a:pPr>
            <a:endParaRPr lang="en-US" dirty="0" smtClean="0">
              <a:latin typeface="Gill Sans"/>
              <a:cs typeface="Gill Sans"/>
            </a:endParaRPr>
          </a:p>
          <a:p>
            <a:pPr marL="57150" indent="0" algn="ctr">
              <a:buNone/>
            </a:pPr>
            <a:endParaRPr lang="en-US" dirty="0" smtClean="0">
              <a:latin typeface="Gill Sans"/>
              <a:cs typeface="Gill Sans"/>
            </a:endParaRPr>
          </a:p>
          <a:p>
            <a:pPr marL="57150" indent="0" algn="ctr">
              <a:buNone/>
            </a:pPr>
            <a:r>
              <a:rPr lang="en-US" dirty="0" smtClean="0">
                <a:latin typeface="Gill Sans"/>
                <a:cs typeface="Gill Sans"/>
              </a:rPr>
              <a:t>The BTL makes cool stuff available to everyone.</a:t>
            </a:r>
            <a:endParaRPr lang="en-US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2</a:t>
            </a:fld>
            <a:endParaRPr lang="en-US"/>
          </a:p>
        </p:txBody>
      </p:sp>
      <p:pic>
        <p:nvPicPr>
          <p:cNvPr id="8" name="Picture 4" descr="Broad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874580"/>
            <a:ext cx="2459510" cy="618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923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21551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Gill Sans"/>
                <a:cs typeface="Gill Sans"/>
              </a:rPr>
              <a:t>Conclusions: Part 1</a:t>
            </a:r>
            <a:endParaRPr lang="en-US" sz="28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168275" y="1271732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20</a:t>
            </a:fld>
            <a:endParaRPr lang="en-US"/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50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latin typeface="Gill Sans"/>
            </a:endParaRPr>
          </a:p>
          <a:p>
            <a:pPr marL="0" indent="0" algn="ctr">
              <a:buNone/>
            </a:pPr>
            <a:r>
              <a:rPr lang="en-US" sz="2800" dirty="0" smtClean="0">
                <a:latin typeface="Gill Sans"/>
              </a:rPr>
              <a:t>Perfect Data = Easy Algorithms</a:t>
            </a:r>
          </a:p>
          <a:p>
            <a:pPr marL="0" indent="0" algn="ctr">
              <a:buNone/>
            </a:pPr>
            <a:endParaRPr lang="en-US" sz="2800" dirty="0">
              <a:latin typeface="Gill Sans"/>
            </a:endParaRPr>
          </a:p>
          <a:p>
            <a:pPr marL="0" indent="0" algn="ctr">
              <a:buNone/>
            </a:pPr>
            <a:r>
              <a:rPr lang="en-US" sz="2800" dirty="0" smtClean="0">
                <a:latin typeface="Gill Sans"/>
              </a:rPr>
              <a:t>Real Data = Difficult Algorithms</a:t>
            </a:r>
          </a:p>
          <a:p>
            <a:pPr marL="0" indent="0" algn="ctr">
              <a:buNone/>
            </a:pPr>
            <a:endParaRPr lang="en-US" sz="2800" dirty="0">
              <a:latin typeface="Gill Sans"/>
            </a:endParaRPr>
          </a:p>
          <a:p>
            <a:pPr marL="0" indent="0" algn="ctr">
              <a:buNone/>
            </a:pPr>
            <a:r>
              <a:rPr lang="en-US" sz="2800" dirty="0" smtClean="0">
                <a:latin typeface="Gill Sans"/>
              </a:rPr>
              <a:t>Understanding your data is the</a:t>
            </a:r>
          </a:p>
          <a:p>
            <a:pPr marL="0" indent="0" algn="ctr">
              <a:buNone/>
            </a:pPr>
            <a:r>
              <a:rPr lang="en-US" sz="2800" dirty="0" smtClean="0">
                <a:latin typeface="Gill Sans"/>
              </a:rPr>
              <a:t>key to a successful algorithm!</a:t>
            </a:r>
            <a:endParaRPr lang="en-US" sz="2800" dirty="0" smtClean="0">
              <a:latin typeface="Gill Sans"/>
            </a:endParaRPr>
          </a:p>
          <a:p>
            <a:pPr marL="0" indent="0" algn="ctr">
              <a:buNone/>
            </a:pPr>
            <a:endParaRPr lang="en-US" sz="2800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3432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697" y="2516623"/>
            <a:ext cx="7321551" cy="1664434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Gill Sans"/>
                <a:cs typeface="Gill Sans"/>
              </a:rPr>
              <a:t>Part 2:</a:t>
            </a:r>
            <a:br>
              <a:rPr lang="en-US" sz="2800" dirty="0" smtClean="0">
                <a:latin typeface="Gill Sans"/>
                <a:cs typeface="Gill Sans"/>
              </a:rPr>
            </a:br>
            <a:r>
              <a:rPr lang="en-US" sz="2800" dirty="0" smtClean="0">
                <a:latin typeface="Gill Sans"/>
                <a:cs typeface="Gill Sans"/>
              </a:rPr>
              <a:t/>
            </a:r>
            <a:br>
              <a:rPr lang="en-US" sz="2800" dirty="0" smtClean="0">
                <a:latin typeface="Gill Sans"/>
                <a:cs typeface="Gill Sans"/>
              </a:rPr>
            </a:br>
            <a:r>
              <a:rPr lang="en-US" sz="2800" dirty="0" smtClean="0">
                <a:latin typeface="Gill Sans"/>
                <a:cs typeface="Gill Sans"/>
              </a:rPr>
              <a:t>How to Understand Your Data</a:t>
            </a:r>
            <a:endParaRPr lang="en-US" sz="28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168275" y="1271732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4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21551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Gill Sans"/>
                <a:cs typeface="Gill Sans"/>
              </a:rPr>
              <a:t>How to understand the data</a:t>
            </a:r>
            <a:endParaRPr lang="en-US" sz="28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168275" y="1271732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22</a:t>
            </a:fld>
            <a:endParaRPr lang="en-US"/>
          </a:p>
        </p:txBody>
      </p:sp>
      <p:sp>
        <p:nvSpPr>
          <p:cNvPr id="8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50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latin typeface="Gill Sans"/>
            </a:endParaRPr>
          </a:p>
          <a:p>
            <a:pPr marL="0" indent="0" algn="ctr">
              <a:buNone/>
            </a:pPr>
            <a:endParaRPr lang="en-US" sz="2800" dirty="0">
              <a:latin typeface="Gill Sans"/>
            </a:endParaRPr>
          </a:p>
          <a:p>
            <a:pPr marL="0" indent="0" algn="ctr">
              <a:buNone/>
            </a:pPr>
            <a:r>
              <a:rPr lang="en-US" sz="2800" dirty="0" smtClean="0">
                <a:latin typeface="Gill Sans"/>
              </a:rPr>
              <a:t>Begin with the protocol</a:t>
            </a:r>
          </a:p>
          <a:p>
            <a:pPr marL="0" indent="0" algn="ctr">
              <a:buNone/>
            </a:pPr>
            <a:endParaRPr lang="en-US" sz="2800" dirty="0" smtClean="0">
              <a:latin typeface="Gill Sans"/>
            </a:endParaRPr>
          </a:p>
          <a:p>
            <a:pPr marL="0" indent="0" algn="ctr">
              <a:buNone/>
            </a:pPr>
            <a:r>
              <a:rPr lang="en-US" sz="2800" dirty="0" smtClean="0">
                <a:latin typeface="Gill Sans"/>
              </a:rPr>
              <a:t>Develop </a:t>
            </a:r>
            <a:r>
              <a:rPr lang="en-US" sz="2800" dirty="0" smtClean="0">
                <a:latin typeface="Gill Sans"/>
              </a:rPr>
              <a:t>metrics to systematically measure </a:t>
            </a:r>
            <a:r>
              <a:rPr lang="en-US" sz="2800" dirty="0" smtClean="0">
                <a:latin typeface="Gill Sans"/>
              </a:rPr>
              <a:t>the success </a:t>
            </a:r>
            <a:r>
              <a:rPr lang="en-US" sz="2800" dirty="0" smtClean="0">
                <a:latin typeface="Gill Sans"/>
              </a:rPr>
              <a:t>or </a:t>
            </a:r>
            <a:r>
              <a:rPr lang="en-US" sz="2800" dirty="0" smtClean="0">
                <a:latin typeface="Gill Sans"/>
              </a:rPr>
              <a:t>failure of each step</a:t>
            </a:r>
          </a:p>
          <a:p>
            <a:pPr marL="0" indent="0" algn="ctr">
              <a:buNone/>
            </a:pPr>
            <a:endParaRPr lang="en-US" sz="2800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4141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Gill Sans"/>
                <a:cs typeface="Gill Sans"/>
              </a:rPr>
              <a:t>Example: </a:t>
            </a:r>
            <a:r>
              <a:rPr lang="en-US" sz="3600" dirty="0" err="1" smtClean="0">
                <a:latin typeface="Gill Sans"/>
                <a:cs typeface="Gill Sans"/>
              </a:rPr>
              <a:t>ChIP</a:t>
            </a:r>
            <a:r>
              <a:rPr lang="en-US" sz="3600" dirty="0" smtClean="0">
                <a:latin typeface="Gill Sans"/>
                <a:cs typeface="Gill Sans"/>
              </a:rPr>
              <a:t> Seq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03836"/>
          </a:xfrm>
        </p:spPr>
        <p:txBody>
          <a:bodyPr>
            <a:noAutofit/>
          </a:bodyPr>
          <a:lstStyle/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 smtClean="0">
              <a:latin typeface="Gill Sans"/>
              <a:cs typeface="Gill Sans"/>
            </a:endParaRPr>
          </a:p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 smtClean="0">
              <a:latin typeface="Gill Sans"/>
              <a:cs typeface="Gill Sans"/>
            </a:endParaRPr>
          </a:p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>
              <a:latin typeface="Gill Sans"/>
              <a:cs typeface="Gill Sans"/>
            </a:endParaRPr>
          </a:p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>
              <a:latin typeface="Gill Sans"/>
              <a:cs typeface="Gill Sans"/>
            </a:endParaRPr>
          </a:p>
          <a:p>
            <a:pPr marL="0" indent="0" defTabSz="409806">
              <a:spcBef>
                <a:spcPts val="984"/>
              </a:spcBef>
              <a:buSzPct val="100000"/>
              <a:buNone/>
              <a:defRPr sz="1800"/>
            </a:pPr>
            <a:endParaRPr lang="en-US" sz="2800" dirty="0" smtClean="0">
              <a:latin typeface="Gill Sans"/>
              <a:cs typeface="Gill Sans"/>
            </a:endParaRPr>
          </a:p>
          <a:p>
            <a:pPr marL="0" indent="0" defTabSz="409806">
              <a:spcBef>
                <a:spcPts val="984"/>
              </a:spcBef>
              <a:buSzPct val="100000"/>
              <a:buNone/>
              <a:defRPr sz="1800"/>
            </a:pPr>
            <a:endParaRPr lang="en-US" sz="28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23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06903" y="2125266"/>
            <a:ext cx="765506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Gill Sans"/>
                <a:cs typeface="Gill Sans"/>
              </a:rPr>
              <a:t>Work </a:t>
            </a:r>
            <a:r>
              <a:rPr lang="en-US" sz="2800" dirty="0" smtClean="0">
                <a:latin typeface="Gill Sans"/>
                <a:cs typeface="Gill Sans"/>
              </a:rPr>
              <a:t>with </a:t>
            </a:r>
            <a:r>
              <a:rPr lang="en-US" sz="2800" dirty="0" err="1" smtClean="0">
                <a:latin typeface="Gill Sans"/>
                <a:cs typeface="Gill Sans"/>
              </a:rPr>
              <a:t>Alon</a:t>
            </a:r>
            <a:r>
              <a:rPr lang="en-US" sz="2800" dirty="0" smtClean="0">
                <a:latin typeface="Gill Sans"/>
                <a:cs typeface="Gill Sans"/>
              </a:rPr>
              <a:t> Goren</a:t>
            </a:r>
          </a:p>
          <a:p>
            <a:pPr algn="ctr"/>
            <a:endParaRPr lang="en-US" sz="2800" dirty="0">
              <a:latin typeface="Gill Sans"/>
              <a:cs typeface="Gill Sans"/>
            </a:endParaRPr>
          </a:p>
          <a:p>
            <a:pPr algn="ctr"/>
            <a:r>
              <a:rPr lang="en-US" sz="2800" dirty="0" smtClean="0">
                <a:latin typeface="Gill Sans"/>
                <a:cs typeface="Gill Sans"/>
              </a:rPr>
              <a:t>Automating and standardizing </a:t>
            </a:r>
          </a:p>
          <a:p>
            <a:pPr algn="ctr"/>
            <a:r>
              <a:rPr lang="en-US" sz="2800" dirty="0" err="1" smtClean="0">
                <a:latin typeface="Gill Sans"/>
                <a:cs typeface="Gill Sans"/>
              </a:rPr>
              <a:t>ChIP</a:t>
            </a:r>
            <a:r>
              <a:rPr lang="en-US" sz="2800" dirty="0" smtClean="0">
                <a:latin typeface="Gill Sans"/>
                <a:cs typeface="Gill Sans"/>
              </a:rPr>
              <a:t> Sequencing </a:t>
            </a:r>
          </a:p>
          <a:p>
            <a:pPr algn="ctr"/>
            <a:r>
              <a:rPr lang="en-US" sz="2800" dirty="0" smtClean="0">
                <a:latin typeface="Gill Sans"/>
                <a:cs typeface="Gill Sans"/>
              </a:rPr>
              <a:t>as a production product at the BTL</a:t>
            </a:r>
            <a:endParaRPr lang="en-US" sz="28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9131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Gill Sans"/>
                <a:cs typeface="Gill Sans"/>
              </a:rPr>
              <a:t>Example: </a:t>
            </a:r>
            <a:r>
              <a:rPr lang="en-US" sz="3600" dirty="0" err="1" smtClean="0">
                <a:latin typeface="Gill Sans"/>
                <a:cs typeface="Gill Sans"/>
              </a:rPr>
              <a:t>ChIP</a:t>
            </a:r>
            <a:r>
              <a:rPr lang="en-US" sz="3600" dirty="0" smtClean="0">
                <a:latin typeface="Gill Sans"/>
                <a:cs typeface="Gill Sans"/>
              </a:rPr>
              <a:t> Seq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03836"/>
          </a:xfrm>
        </p:spPr>
        <p:txBody>
          <a:bodyPr>
            <a:noAutofit/>
          </a:bodyPr>
          <a:lstStyle/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 smtClean="0">
              <a:latin typeface="Gill Sans"/>
              <a:cs typeface="Gill Sans"/>
            </a:endParaRPr>
          </a:p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 smtClean="0">
              <a:latin typeface="Gill Sans"/>
              <a:cs typeface="Gill Sans"/>
            </a:endParaRPr>
          </a:p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>
              <a:latin typeface="Gill Sans"/>
              <a:cs typeface="Gill Sans"/>
            </a:endParaRPr>
          </a:p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>
              <a:latin typeface="Gill Sans"/>
              <a:cs typeface="Gill Sans"/>
            </a:endParaRPr>
          </a:p>
          <a:p>
            <a:pPr marL="0" indent="0" defTabSz="409806">
              <a:spcBef>
                <a:spcPts val="984"/>
              </a:spcBef>
              <a:buSzPct val="100000"/>
              <a:buNone/>
              <a:defRPr sz="1800"/>
            </a:pPr>
            <a:endParaRPr lang="en-US" sz="2800" dirty="0" smtClean="0">
              <a:latin typeface="Gill Sans"/>
              <a:cs typeface="Gill Sans"/>
            </a:endParaRPr>
          </a:p>
          <a:p>
            <a:pPr marL="0" indent="0" defTabSz="409806">
              <a:spcBef>
                <a:spcPts val="984"/>
              </a:spcBef>
              <a:buSzPct val="100000"/>
              <a:buNone/>
              <a:defRPr sz="1800"/>
            </a:pPr>
            <a:endParaRPr lang="en-US" sz="28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24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13844" y="2932886"/>
            <a:ext cx="765506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Gill Sans"/>
                <a:cs typeface="Gill Sans"/>
              </a:rPr>
              <a:t>Some of this </a:t>
            </a:r>
            <a:r>
              <a:rPr lang="en-US" sz="2800" dirty="0" smtClean="0">
                <a:latin typeface="Gill Sans"/>
                <a:cs typeface="Gill Sans"/>
              </a:rPr>
              <a:t>is from a manuscript </a:t>
            </a:r>
          </a:p>
          <a:p>
            <a:pPr algn="ctr"/>
            <a:r>
              <a:rPr lang="en-US" sz="2800" dirty="0" smtClean="0">
                <a:latin typeface="Gill Sans"/>
                <a:cs typeface="Gill Sans"/>
              </a:rPr>
              <a:t>in preparation</a:t>
            </a:r>
            <a:endParaRPr lang="en-US" sz="2800" dirty="0" smtClean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106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 smtClean="0">
                <a:latin typeface="Gill Sans"/>
                <a:cs typeface="Gill Sans"/>
              </a:rPr>
              <a:t>ChIP</a:t>
            </a:r>
            <a:r>
              <a:rPr lang="en-US" sz="3600" dirty="0" smtClean="0">
                <a:latin typeface="Gill Sans"/>
                <a:cs typeface="Gill Sans"/>
              </a:rPr>
              <a:t> Seq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03836"/>
          </a:xfrm>
        </p:spPr>
        <p:txBody>
          <a:bodyPr>
            <a:noAutofit/>
          </a:bodyPr>
          <a:lstStyle/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 smtClean="0">
              <a:latin typeface="Gill Sans"/>
              <a:cs typeface="Gill Sans"/>
            </a:endParaRPr>
          </a:p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 smtClean="0">
              <a:latin typeface="Gill Sans"/>
              <a:cs typeface="Gill Sans"/>
            </a:endParaRPr>
          </a:p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>
              <a:latin typeface="Gill Sans"/>
              <a:cs typeface="Gill Sans"/>
            </a:endParaRPr>
          </a:p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>
              <a:latin typeface="Gill Sans"/>
              <a:cs typeface="Gill Sans"/>
            </a:endParaRPr>
          </a:p>
          <a:p>
            <a:pPr marL="0" indent="0" defTabSz="409806">
              <a:spcBef>
                <a:spcPts val="984"/>
              </a:spcBef>
              <a:buSzPct val="100000"/>
              <a:buNone/>
              <a:defRPr sz="1800"/>
            </a:pPr>
            <a:endParaRPr lang="en-US" sz="2800" dirty="0" smtClean="0">
              <a:latin typeface="Gill Sans"/>
              <a:cs typeface="Gill Sans"/>
            </a:endParaRPr>
          </a:p>
          <a:p>
            <a:pPr marL="0" indent="0" defTabSz="409806">
              <a:spcBef>
                <a:spcPts val="984"/>
              </a:spcBef>
              <a:buSzPct val="100000"/>
              <a:buNone/>
              <a:defRPr sz="1800"/>
            </a:pPr>
            <a:endParaRPr lang="en-US" sz="28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25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4138" y="1960781"/>
            <a:ext cx="860266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800" dirty="0" smtClean="0">
              <a:latin typeface="Gill Sans"/>
              <a:cs typeface="Gill Sans"/>
            </a:endParaRPr>
          </a:p>
          <a:p>
            <a:pPr algn="ctr"/>
            <a:r>
              <a:rPr lang="en-US" sz="2800" dirty="0" smtClean="0">
                <a:latin typeface="Gill Sans"/>
                <a:cs typeface="Gill Sans"/>
              </a:rPr>
              <a:t>Identify places in the genome where a protein was associated with DNA</a:t>
            </a:r>
          </a:p>
          <a:p>
            <a:pPr algn="ctr"/>
            <a:endParaRPr lang="en-US" sz="2800" dirty="0">
              <a:latin typeface="Gill Sans"/>
              <a:cs typeface="Gill Sans"/>
            </a:endParaRPr>
          </a:p>
          <a:p>
            <a:pPr algn="ctr"/>
            <a:endParaRPr lang="en-US" sz="2400" dirty="0" smtClean="0">
              <a:latin typeface="Gill Sans"/>
              <a:cs typeface="Gill Sans"/>
            </a:endParaRPr>
          </a:p>
          <a:p>
            <a:pPr algn="ctr"/>
            <a:r>
              <a:rPr lang="en-US" sz="2400" u="sng" dirty="0" smtClean="0">
                <a:latin typeface="Gill Sans"/>
                <a:cs typeface="Gill Sans"/>
              </a:rPr>
              <a:t>Example Proteins</a:t>
            </a:r>
            <a:r>
              <a:rPr lang="en-US" sz="2400" dirty="0" smtClean="0">
                <a:latin typeface="Gill Sans"/>
                <a:cs typeface="Gill Sans"/>
              </a:rPr>
              <a:t>:</a:t>
            </a:r>
          </a:p>
          <a:p>
            <a:pPr algn="ctr"/>
            <a:r>
              <a:rPr lang="en-US" sz="2400" dirty="0">
                <a:latin typeface="Gill Sans"/>
                <a:cs typeface="Gill Sans"/>
              </a:rPr>
              <a:t>Histone modifications </a:t>
            </a:r>
            <a:r>
              <a:rPr lang="en-US" sz="2400" dirty="0" smtClean="0">
                <a:latin typeface="Gill Sans"/>
                <a:cs typeface="Gill Sans"/>
              </a:rPr>
              <a:t>of </a:t>
            </a:r>
            <a:r>
              <a:rPr lang="en-US" sz="2400" dirty="0">
                <a:latin typeface="Gill Sans"/>
                <a:cs typeface="Gill Sans"/>
              </a:rPr>
              <a:t>nucleosomes </a:t>
            </a:r>
            <a:r>
              <a:rPr lang="en-US" sz="2400" dirty="0" smtClean="0">
                <a:latin typeface="Gill Sans"/>
                <a:cs typeface="Gill Sans"/>
              </a:rPr>
              <a:t>bound to DNA</a:t>
            </a:r>
            <a:endParaRPr lang="en-US" sz="2400" dirty="0">
              <a:latin typeface="Gill Sans"/>
              <a:cs typeface="Gill Sans"/>
            </a:endParaRPr>
          </a:p>
          <a:p>
            <a:pPr algn="ctr"/>
            <a:r>
              <a:rPr lang="en-US" sz="2400" dirty="0" smtClean="0">
                <a:latin typeface="Gill Sans"/>
                <a:cs typeface="Gill Sans"/>
              </a:rPr>
              <a:t>Transcription Factors</a:t>
            </a:r>
          </a:p>
          <a:p>
            <a:pPr algn="ctr"/>
            <a:r>
              <a:rPr lang="en-US" sz="2400" dirty="0" smtClean="0">
                <a:latin typeface="Gill Sans"/>
                <a:cs typeface="Gill Sans"/>
              </a:rPr>
              <a:t>RNA Polymerases transcribing RNA from DNA</a:t>
            </a:r>
          </a:p>
          <a:p>
            <a:pPr algn="ctr"/>
            <a:r>
              <a:rPr lang="en-US" sz="2400" dirty="0" smtClean="0">
                <a:latin typeface="Gill Sans"/>
                <a:cs typeface="Gill Sans"/>
              </a:rPr>
              <a:t>Other Chromatin Regulators</a:t>
            </a:r>
            <a:endParaRPr lang="en-US" sz="28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2454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3530"/>
            <a:ext cx="7529639" cy="1143000"/>
          </a:xfrm>
        </p:spPr>
        <p:txBody>
          <a:bodyPr>
            <a:normAutofit/>
          </a:bodyPr>
          <a:lstStyle/>
          <a:p>
            <a:r>
              <a:rPr lang="en-US" sz="3200" dirty="0" err="1" smtClean="0">
                <a:latin typeface="Gill Sans"/>
                <a:cs typeface="Gill Sans"/>
              </a:rPr>
              <a:t>ChIP</a:t>
            </a:r>
            <a:r>
              <a:rPr lang="en-US" sz="3200" dirty="0" smtClean="0">
                <a:latin typeface="Gill Sans"/>
                <a:cs typeface="Gill Sans"/>
              </a:rPr>
              <a:t> Seq Protocol</a:t>
            </a:r>
            <a:endParaRPr lang="en-US" sz="32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135826" y="6356350"/>
            <a:ext cx="2133600" cy="365125"/>
          </a:xfrm>
        </p:spPr>
        <p:txBody>
          <a:bodyPr/>
          <a:lstStyle/>
          <a:p>
            <a:r>
              <a:rPr lang="en-US" dirty="0">
                <a:hlinkClick r:id="rId4"/>
              </a:rPr>
              <a:t>http://en.wikipedia.org/wiki/File:Chip_sequencing2.png</a:t>
            </a:r>
            <a:endParaRPr lang="en-US" dirty="0"/>
          </a:p>
        </p:txBody>
      </p:sp>
      <p:pic>
        <p:nvPicPr>
          <p:cNvPr id="9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56" y="1517354"/>
            <a:ext cx="7890824" cy="467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627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>
                <a:latin typeface="Gill Sans"/>
                <a:cs typeface="Gill Sans"/>
              </a:rPr>
              <a:t>ChIP-Seq</a:t>
            </a:r>
            <a:r>
              <a:rPr lang="en-US" sz="3200" dirty="0" smtClean="0">
                <a:latin typeface="Gill Sans"/>
                <a:cs typeface="Gill Sans"/>
              </a:rPr>
              <a:t> Computational Analysis</a:t>
            </a:r>
            <a:endParaRPr lang="en-US" sz="3200" dirty="0">
              <a:latin typeface="Gill Sans"/>
              <a:cs typeface="Gill Sans"/>
            </a:endParaRPr>
          </a:p>
        </p:txBody>
      </p:sp>
      <p:cxnSp>
        <p:nvCxnSpPr>
          <p:cNvPr id="8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9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27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7" y="1417638"/>
            <a:ext cx="3757351" cy="52790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54764" y="1617483"/>
            <a:ext cx="40511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urier" pitchFamily="49" charset="0"/>
              </a:rPr>
              <a:t>@</a:t>
            </a:r>
            <a:r>
              <a:rPr lang="en-US" sz="1400" dirty="0" err="1" smtClean="0">
                <a:latin typeface="Courier" pitchFamily="49" charset="0"/>
              </a:rPr>
              <a:t>ReadName</a:t>
            </a:r>
            <a:endParaRPr lang="en-US" sz="1400" dirty="0">
              <a:latin typeface="Courier" pitchFamily="49" charset="0"/>
            </a:endParaRPr>
          </a:p>
          <a:p>
            <a:r>
              <a:rPr lang="en-US" sz="1400" dirty="0" smtClean="0">
                <a:latin typeface="Courier" pitchFamily="49" charset="0"/>
              </a:rPr>
              <a:t>GAATTATTCTATAAAATTACATTATAAATAAATAA </a:t>
            </a:r>
          </a:p>
          <a:p>
            <a:r>
              <a:rPr lang="en-US" sz="1400" dirty="0" smtClean="0">
                <a:latin typeface="Courier" pitchFamily="49" charset="0"/>
              </a:rPr>
              <a:t>+</a:t>
            </a:r>
          </a:p>
          <a:p>
            <a:r>
              <a:rPr lang="en-US" sz="1400" dirty="0" smtClean="0">
                <a:latin typeface="Courier" pitchFamily="49" charset="0"/>
              </a:rPr>
              <a:t>CCCFFFFFHHHHHJJJJJJJJJJIJJJJJJJJIJJ</a:t>
            </a:r>
            <a:endParaRPr lang="en-US" sz="1400" dirty="0">
              <a:latin typeface="Courier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54764" y="3443327"/>
            <a:ext cx="664797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u="sng" dirty="0" smtClean="0">
                <a:latin typeface="Courier" pitchFamily="49" charset="0"/>
              </a:rPr>
              <a:t>Genome: ATATTATTCTATAAAATTACATTAGTCG</a:t>
            </a:r>
            <a:endParaRPr lang="en-US" sz="1400" u="sng" dirty="0">
              <a:latin typeface="Courier" pitchFamily="49" charset="0"/>
            </a:endParaRPr>
          </a:p>
          <a:p>
            <a:r>
              <a:rPr lang="en-US" sz="1400" dirty="0" smtClean="0">
                <a:latin typeface="Courier" pitchFamily="49" charset="0"/>
              </a:rPr>
              <a:t>Reads:         TCTATAAAATTACAT</a:t>
            </a:r>
          </a:p>
          <a:p>
            <a:r>
              <a:rPr lang="en-US" sz="1400" dirty="0">
                <a:latin typeface="Courier" pitchFamily="49" charset="0"/>
              </a:rPr>
              <a:t>	</a:t>
            </a:r>
            <a:r>
              <a:rPr lang="en-US" sz="1400" dirty="0" smtClean="0">
                <a:latin typeface="Courier" pitchFamily="49" charset="0"/>
              </a:rPr>
              <a:t>			TATAAAATTACATTA	</a:t>
            </a:r>
          </a:p>
          <a:p>
            <a:r>
              <a:rPr lang="en-US" sz="1400" dirty="0" smtClean="0">
                <a:latin typeface="Courier" pitchFamily="49" charset="0"/>
              </a:rPr>
              <a:t>                   TAAAATTACATTAGTC						</a:t>
            </a:r>
            <a:endParaRPr lang="en-US" sz="1400" dirty="0">
              <a:latin typeface="Courier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4132" y="6274487"/>
            <a:ext cx="243348" cy="1006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32027" y="6280959"/>
            <a:ext cx="243348" cy="1006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63864" y="6280959"/>
            <a:ext cx="243348" cy="1006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138653" y="6277794"/>
            <a:ext cx="243348" cy="1006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78751" y="6277652"/>
            <a:ext cx="342833" cy="1006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487" y="5572407"/>
            <a:ext cx="4107426" cy="69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61" y="2110917"/>
            <a:ext cx="6924675" cy="368305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General model for i</a:t>
            </a:r>
            <a:r>
              <a:rPr lang="en-US" sz="3200" dirty="0" smtClean="0">
                <a:latin typeface="Gill Sans"/>
                <a:cs typeface="Gill Sans"/>
              </a:rPr>
              <a:t>dentifying peaks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50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latin typeface="Gill Sans"/>
              <a:cs typeface="Gill Sans"/>
            </a:endParaRPr>
          </a:p>
          <a:p>
            <a:pPr marL="0" indent="0">
              <a:buNone/>
            </a:pPr>
            <a:endParaRPr lang="en-US" sz="2800" dirty="0" smtClean="0">
              <a:latin typeface="Gill Sans"/>
              <a:cs typeface="Gill Sans"/>
            </a:endParaRPr>
          </a:p>
        </p:txBody>
      </p:sp>
      <p:cxnSp>
        <p:nvCxnSpPr>
          <p:cNvPr id="8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B79BF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9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28</a:t>
            </a:fld>
            <a:endParaRPr lang="en-US"/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457200" y="4059197"/>
            <a:ext cx="852805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200" dirty="0">
                <a:latin typeface="Gill Sans"/>
              </a:rPr>
              <a:t>Other </a:t>
            </a:r>
            <a:r>
              <a:rPr lang="en-US" altLang="en-US" sz="2200" dirty="0" smtClean="0">
                <a:latin typeface="Gill Sans"/>
              </a:rPr>
              <a:t>cases: </a:t>
            </a:r>
            <a:r>
              <a:rPr lang="en-US" altLang="en-US" sz="2200" dirty="0">
                <a:latin typeface="Gill Sans"/>
              </a:rPr>
              <a:t>Background </a:t>
            </a:r>
            <a:r>
              <a:rPr lang="en-US" altLang="en-US" sz="2200" dirty="0" smtClean="0">
                <a:latin typeface="Gill Sans"/>
              </a:rPr>
              <a:t>noise makes identifying peaks difficult</a:t>
            </a:r>
            <a:endParaRPr lang="en-US" altLang="en-US" sz="2200" dirty="0">
              <a:latin typeface="Gill Sans"/>
            </a:endParaRP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1013047" y="1528245"/>
            <a:ext cx="701249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200" dirty="0">
                <a:latin typeface="Gill Sans"/>
              </a:rPr>
              <a:t>Sometimes: P</a:t>
            </a:r>
            <a:r>
              <a:rPr lang="en-US" altLang="en-US" sz="2200" dirty="0" smtClean="0">
                <a:latin typeface="Gill Sans"/>
              </a:rPr>
              <a:t>eaks are easily found</a:t>
            </a:r>
            <a:endParaRPr lang="en-US" altLang="en-US" sz="2200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5117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56592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How can we optimize steps in the protocol make identifying peaks easier?</a:t>
            </a:r>
            <a:endParaRPr lang="en-US" sz="3200" dirty="0">
              <a:latin typeface="Gill Sans"/>
              <a:cs typeface="Gill Sans"/>
            </a:endParaRPr>
          </a:p>
        </p:txBody>
      </p:sp>
      <p:cxnSp>
        <p:nvCxnSpPr>
          <p:cNvPr id="8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B79BF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9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5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>
                <a:latin typeface="Gill Sans"/>
                <a:cs typeface="Gill Sans"/>
              </a:rPr>
              <a:t>Broad Technology Labs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67258" indent="-267258" defTabSz="409806">
              <a:spcBef>
                <a:spcPts val="984"/>
              </a:spcBef>
              <a:buSzPct val="100000"/>
              <a:buFont typeface="Lucida Grande"/>
              <a:buChar char="‣"/>
              <a:defRPr sz="1800"/>
            </a:pPr>
            <a:r>
              <a:rPr lang="en-US" sz="2400" kern="0" dirty="0">
                <a:latin typeface="Gill Sans"/>
                <a:ea typeface="Gill Sans"/>
                <a:cs typeface="Gill Sans"/>
                <a:sym typeface="Gill Sans"/>
              </a:rPr>
              <a:t>Technology Focused Group </a:t>
            </a:r>
            <a:r>
              <a:rPr lang="en-US" sz="2400" kern="0" dirty="0" smtClean="0">
                <a:latin typeface="Gill Sans"/>
                <a:ea typeface="Gill Sans"/>
                <a:cs typeface="Gill Sans"/>
                <a:sym typeface="Gill Sans"/>
              </a:rPr>
              <a:t>25+ </a:t>
            </a:r>
            <a:r>
              <a:rPr lang="en-US" sz="2400" kern="0" dirty="0">
                <a:latin typeface="Gill Sans"/>
                <a:ea typeface="Gill Sans"/>
                <a:cs typeface="Gill Sans"/>
                <a:sym typeface="Gill Sans"/>
              </a:rPr>
              <a:t>FTEs</a:t>
            </a:r>
          </a:p>
          <a:p>
            <a:pPr marL="267258" indent="-267258" defTabSz="409806">
              <a:spcBef>
                <a:spcPts val="984"/>
              </a:spcBef>
              <a:buSzPct val="100000"/>
              <a:buFont typeface="Lucida Grande"/>
              <a:buChar char="‣"/>
              <a:defRPr sz="1800"/>
            </a:pPr>
            <a:r>
              <a:rPr lang="en-US" sz="2400" dirty="0">
                <a:latin typeface="Gill Sans"/>
                <a:cs typeface="Gill Sans"/>
              </a:rPr>
              <a:t>Multidisciplinary expertise</a:t>
            </a:r>
          </a:p>
          <a:p>
            <a:pPr lvl="1">
              <a:spcAft>
                <a:spcPts val="600"/>
              </a:spcAft>
              <a:buSzPct val="80000"/>
              <a:buFont typeface="Courier New"/>
              <a:buChar char="o"/>
            </a:pPr>
            <a:r>
              <a:rPr lang="en-US" sz="2400" dirty="0">
                <a:latin typeface="Gill Sans"/>
                <a:cs typeface="Gill Sans"/>
              </a:rPr>
              <a:t>Engineering, automation and robotics, molecular biology, genomics and </a:t>
            </a:r>
            <a:r>
              <a:rPr lang="en-US" sz="2400" dirty="0" err="1">
                <a:latin typeface="Gill Sans"/>
                <a:cs typeface="Gill Sans"/>
              </a:rPr>
              <a:t>epigenomics</a:t>
            </a:r>
            <a:r>
              <a:rPr lang="en-US" sz="2400" dirty="0">
                <a:latin typeface="Gill Sans"/>
                <a:cs typeface="Gill Sans"/>
              </a:rPr>
              <a:t>, synthetic biology, computational, product and project management</a:t>
            </a:r>
          </a:p>
          <a:p>
            <a:pPr marL="0" indent="0">
              <a:buNone/>
            </a:pPr>
            <a:r>
              <a:rPr lang="en-US" sz="2400" u="sng" dirty="0">
                <a:latin typeface="Gill Sans"/>
                <a:cs typeface="Gill Sans"/>
              </a:rPr>
              <a:t>Mission</a:t>
            </a:r>
          </a:p>
          <a:p>
            <a:pPr marL="267258" indent="-267258" defTabSz="409806">
              <a:spcBef>
                <a:spcPts val="984"/>
              </a:spcBef>
              <a:buSzPct val="100000"/>
              <a:buFont typeface="Lucida Grande"/>
              <a:buChar char="‣"/>
              <a:defRPr sz="1800"/>
            </a:pPr>
            <a:r>
              <a:rPr lang="en-US" sz="2400" dirty="0">
                <a:latin typeface="Gill Sans"/>
                <a:cs typeface="Gill Sans"/>
              </a:rPr>
              <a:t>Develop innovative processes and technologies</a:t>
            </a:r>
          </a:p>
          <a:p>
            <a:pPr marL="267258" indent="-267258" defTabSz="409806">
              <a:spcBef>
                <a:spcPts val="984"/>
              </a:spcBef>
              <a:buSzPct val="100000"/>
              <a:buFont typeface="Lucida Grande"/>
              <a:buChar char="‣"/>
              <a:defRPr sz="1800"/>
            </a:pPr>
            <a:r>
              <a:rPr lang="en-US" sz="2400" dirty="0">
                <a:latin typeface="Gill Sans"/>
                <a:cs typeface="Gill Sans"/>
              </a:rPr>
              <a:t>Make these available to the scientific community</a:t>
            </a:r>
          </a:p>
          <a:p>
            <a:pPr marL="267258" indent="-267258" defTabSz="409806">
              <a:spcBef>
                <a:spcPts val="984"/>
              </a:spcBef>
              <a:buSzPct val="100000"/>
              <a:buFont typeface="Lucida Grande"/>
              <a:buChar char="‣"/>
              <a:defRPr sz="1800"/>
            </a:pPr>
            <a:r>
              <a:rPr lang="en-US" sz="2400" dirty="0">
                <a:latin typeface="Gill Sans"/>
                <a:cs typeface="Gill Sans"/>
              </a:rPr>
              <a:t>Focus on collaborative research</a:t>
            </a:r>
          </a:p>
          <a:p>
            <a:pPr marL="267258" indent="-267258" defTabSz="409806">
              <a:spcBef>
                <a:spcPts val="984"/>
              </a:spcBef>
              <a:buSzPct val="100000"/>
              <a:buFont typeface="Lucida Grande"/>
              <a:buChar char="‣"/>
              <a:defRPr sz="1800"/>
            </a:pPr>
            <a:r>
              <a:rPr lang="en-US" sz="2400" dirty="0">
                <a:latin typeface="Gill Sans"/>
                <a:cs typeface="Gill Sans"/>
              </a:rPr>
              <a:t>Drive cutting edge research</a:t>
            </a:r>
          </a:p>
          <a:p>
            <a:pPr lvl="1"/>
            <a:endParaRPr lang="en-US" sz="22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1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3530"/>
            <a:ext cx="7529639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A Semi-Orthogonal Truth Set</a:t>
            </a:r>
            <a:endParaRPr lang="en-US" sz="32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3"/>
          <p:cNvSpPr txBox="1">
            <a:spLocks/>
          </p:cNvSpPr>
          <p:nvPr/>
        </p:nvSpPr>
        <p:spPr>
          <a:xfrm>
            <a:off x="457200" y="1747880"/>
            <a:ext cx="8229600" cy="4240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ill Sans"/>
                <a:cs typeface="Gill Sans"/>
              </a:rPr>
              <a:t>Problem with </a:t>
            </a:r>
            <a:r>
              <a:rPr lang="en-US" sz="3200" dirty="0" err="1" smtClean="0">
                <a:latin typeface="Gill Sans"/>
                <a:cs typeface="Gill Sans"/>
              </a:rPr>
              <a:t>ChIP</a:t>
            </a:r>
            <a:r>
              <a:rPr lang="en-US" sz="3200" dirty="0" smtClean="0">
                <a:latin typeface="Gill Sans"/>
                <a:cs typeface="Gill Sans"/>
              </a:rPr>
              <a:t> Seq:</a:t>
            </a:r>
          </a:p>
          <a:p>
            <a:r>
              <a:rPr lang="en-US" sz="3200" dirty="0" smtClean="0">
                <a:latin typeface="Gill Sans"/>
                <a:cs typeface="Gill Sans"/>
              </a:rPr>
              <a:t> </a:t>
            </a:r>
          </a:p>
          <a:p>
            <a:r>
              <a:rPr lang="en-US" sz="3200" dirty="0" smtClean="0">
                <a:latin typeface="Gill Sans"/>
                <a:cs typeface="Gill Sans"/>
              </a:rPr>
              <a:t>Relies on antibodies</a:t>
            </a:r>
          </a:p>
          <a:p>
            <a:endParaRPr lang="en-US" sz="3200" dirty="0">
              <a:latin typeface="Gill Sans"/>
              <a:cs typeface="Gill Sans"/>
            </a:endParaRPr>
          </a:p>
          <a:p>
            <a:r>
              <a:rPr lang="en-US" sz="3200" dirty="0" smtClean="0">
                <a:latin typeface="Gill Sans"/>
                <a:cs typeface="Gill Sans"/>
              </a:rPr>
              <a:t>No real equivalent to RNA-Sequencing’s  qPCR to get at the “truth”</a:t>
            </a:r>
          </a:p>
          <a:p>
            <a:endParaRPr lang="en-US" sz="32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4999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3530"/>
            <a:ext cx="7529639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A Semi-Orthogonal Truth Set</a:t>
            </a:r>
            <a:endParaRPr lang="en-US" sz="32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2808" y="1276530"/>
            <a:ext cx="829838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ENCODE map of genome segmentation</a:t>
            </a:r>
          </a:p>
          <a:p>
            <a:endParaRPr lang="en-US" sz="2400" dirty="0" smtClean="0"/>
          </a:p>
          <a:p>
            <a:r>
              <a:rPr lang="en-US" sz="2400" dirty="0" smtClean="0"/>
              <a:t>Annotates </a:t>
            </a:r>
            <a:r>
              <a:rPr lang="en-US" sz="2400" dirty="0"/>
              <a:t>the K562 genome according to seven canonical types: 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Transcription </a:t>
            </a:r>
            <a:r>
              <a:rPr lang="en-US" sz="2400" dirty="0"/>
              <a:t>start </a:t>
            </a:r>
            <a:r>
              <a:rPr lang="en-US" sz="2400" dirty="0" smtClean="0"/>
              <a:t>sites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</a:t>
            </a:r>
            <a:r>
              <a:rPr lang="en-US" sz="2400" dirty="0" smtClean="0"/>
              <a:t>romoter </a:t>
            </a:r>
            <a:r>
              <a:rPr lang="en-US" sz="2400" dirty="0"/>
              <a:t>flanking </a:t>
            </a:r>
            <a:r>
              <a:rPr lang="en-US" sz="2400" dirty="0" smtClean="0"/>
              <a:t>regions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</a:t>
            </a:r>
            <a:r>
              <a:rPr lang="en-US" sz="2400" dirty="0" smtClean="0"/>
              <a:t>nhancers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</a:t>
            </a:r>
            <a:r>
              <a:rPr lang="en-US" sz="2400" dirty="0" smtClean="0"/>
              <a:t>eak enhancers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CTCF </a:t>
            </a:r>
            <a:r>
              <a:rPr lang="en-US" sz="2400" dirty="0"/>
              <a:t>enriched </a:t>
            </a:r>
            <a:r>
              <a:rPr lang="en-US" sz="2400" dirty="0" smtClean="0"/>
              <a:t>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</a:t>
            </a:r>
            <a:r>
              <a:rPr lang="en-US" sz="2400" dirty="0" smtClean="0"/>
              <a:t>ranscribed regions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</a:t>
            </a:r>
            <a:r>
              <a:rPr lang="en-US" sz="2400" dirty="0" smtClean="0"/>
              <a:t>epressed regions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dirty="0"/>
              <a:t>http://</a:t>
            </a:r>
            <a:r>
              <a:rPr lang="en-US" dirty="0" smtClean="0"/>
              <a:t>genome.ucsc.edu/cgi-bin/hgTrackUi?db=hg19&amp;g=wgEncodeAwgSegmentation</a:t>
            </a:r>
          </a:p>
        </p:txBody>
      </p:sp>
    </p:spTree>
    <p:extLst>
      <p:ext uri="{BB962C8B-B14F-4D97-AF65-F5344CB8AC3E}">
        <p14:creationId xmlns:p14="http://schemas.microsoft.com/office/powerpoint/2010/main" val="332777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3530"/>
            <a:ext cx="7529639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A Semi-Orthogonal Truth Set</a:t>
            </a:r>
            <a:endParaRPr lang="en-US" sz="32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2808" y="1276530"/>
            <a:ext cx="8298383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Derived from </a:t>
            </a:r>
            <a:r>
              <a:rPr lang="en-US" sz="2400" dirty="0"/>
              <a:t>the combined annotations of </a:t>
            </a:r>
            <a:r>
              <a:rPr lang="en-US" sz="2400" dirty="0" err="1"/>
              <a:t>ChromHMM</a:t>
            </a:r>
            <a:r>
              <a:rPr lang="en-US" sz="2400" dirty="0"/>
              <a:t> (Ernst &amp; </a:t>
            </a:r>
            <a:r>
              <a:rPr lang="en-US" sz="2400" dirty="0" err="1"/>
              <a:t>Kellis</a:t>
            </a:r>
            <a:r>
              <a:rPr lang="en-US" sz="2400" dirty="0"/>
              <a:t>, 2012) and Segway (Hoffman et al., 2012).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Two approaches that used machine learning to annotate the genome</a:t>
            </a:r>
          </a:p>
          <a:p>
            <a:endParaRPr lang="en-US" sz="2400" dirty="0"/>
          </a:p>
          <a:p>
            <a:r>
              <a:rPr lang="en-US" sz="2400" dirty="0" smtClean="0"/>
              <a:t>Semi-orthogonal because the input data itself is partially based on </a:t>
            </a:r>
            <a:r>
              <a:rPr lang="en-US" sz="2400" dirty="0" err="1" smtClean="0"/>
              <a:t>ChIP</a:t>
            </a:r>
            <a:r>
              <a:rPr lang="en-US" sz="2400" dirty="0" smtClean="0"/>
              <a:t>-Seq data but different datasets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dirty="0"/>
              <a:t>http://</a:t>
            </a:r>
            <a:r>
              <a:rPr lang="en-US" dirty="0" smtClean="0"/>
              <a:t>genome.ucsc.edu/cgi-bin/hgTrackUi?db=hg19&amp;g=wgEncodeAwgSegmentation</a:t>
            </a:r>
          </a:p>
        </p:txBody>
      </p:sp>
    </p:spTree>
    <p:extLst>
      <p:ext uri="{BB962C8B-B14F-4D97-AF65-F5344CB8AC3E}">
        <p14:creationId xmlns:p14="http://schemas.microsoft.com/office/powerpoint/2010/main" val="140803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3"/>
          <p:cNvSpPr txBox="1">
            <a:spLocks/>
          </p:cNvSpPr>
          <p:nvPr/>
        </p:nvSpPr>
        <p:spPr>
          <a:xfrm>
            <a:off x="457200" y="1747880"/>
            <a:ext cx="8229600" cy="4240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ill Sans"/>
                <a:cs typeface="Gill Sans"/>
              </a:rPr>
              <a:t>Dissecting the </a:t>
            </a:r>
            <a:r>
              <a:rPr lang="en-US" sz="3200" dirty="0" err="1" smtClean="0">
                <a:latin typeface="Gill Sans"/>
                <a:cs typeface="Gill Sans"/>
              </a:rPr>
              <a:t>ChIP</a:t>
            </a:r>
            <a:r>
              <a:rPr lang="en-US" sz="3200" dirty="0" smtClean="0">
                <a:latin typeface="Gill Sans"/>
                <a:cs typeface="Gill Sans"/>
              </a:rPr>
              <a:t>-Seq Protocol</a:t>
            </a:r>
          </a:p>
          <a:p>
            <a:endParaRPr lang="en-US" sz="32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5573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3530"/>
            <a:ext cx="7529639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Dissecting the </a:t>
            </a:r>
            <a:r>
              <a:rPr lang="en-US" sz="3200" dirty="0" err="1">
                <a:latin typeface="Gill Sans"/>
                <a:cs typeface="Gill Sans"/>
              </a:rPr>
              <a:t>ChIP</a:t>
            </a:r>
            <a:r>
              <a:rPr lang="en-US" sz="3200" dirty="0">
                <a:latin typeface="Gill Sans"/>
                <a:cs typeface="Gill Sans"/>
              </a:rPr>
              <a:t>-Seq </a:t>
            </a:r>
            <a:r>
              <a:rPr lang="en-US" sz="3200" dirty="0" smtClean="0">
                <a:latin typeface="Gill Sans"/>
                <a:cs typeface="Gill Sans"/>
              </a:rPr>
              <a:t>Protocol</a:t>
            </a:r>
            <a:endParaRPr lang="en-US" sz="32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457200" y="1747880"/>
            <a:ext cx="8229600" cy="4240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latin typeface="Gill Sans"/>
                <a:cs typeface="Gill Sans"/>
              </a:rPr>
              <a:t>Requirements:</a:t>
            </a:r>
          </a:p>
          <a:p>
            <a:endParaRPr lang="en-US" sz="3200" dirty="0">
              <a:latin typeface="Gill Sans"/>
              <a:cs typeface="Gill Sans"/>
            </a:endParaRPr>
          </a:p>
          <a:p>
            <a:r>
              <a:rPr lang="en-US" sz="3200" dirty="0" smtClean="0">
                <a:latin typeface="Gill Sans"/>
                <a:cs typeface="Gill Sans"/>
              </a:rPr>
              <a:t>Automation</a:t>
            </a:r>
          </a:p>
          <a:p>
            <a:endParaRPr lang="en-US" sz="3200" dirty="0" smtClean="0">
              <a:latin typeface="Gill Sans"/>
              <a:cs typeface="Gill Sans"/>
            </a:endParaRPr>
          </a:p>
          <a:p>
            <a:r>
              <a:rPr lang="en-US" sz="3200" dirty="0" smtClean="0">
                <a:latin typeface="Gill Sans"/>
                <a:cs typeface="Gill Sans"/>
              </a:rPr>
              <a:t>Multi-disciplinary Team</a:t>
            </a:r>
          </a:p>
          <a:p>
            <a:endParaRPr lang="en-US" sz="3200" dirty="0" smtClean="0">
              <a:latin typeface="Gill Sans"/>
              <a:cs typeface="Gill Sans"/>
            </a:endParaRPr>
          </a:p>
          <a:p>
            <a:r>
              <a:rPr lang="en-US" sz="3200" dirty="0" smtClean="0">
                <a:latin typeface="Gill Sans"/>
                <a:cs typeface="Gill Sans"/>
              </a:rPr>
              <a:t>Commitment from Community and Leadership</a:t>
            </a:r>
          </a:p>
          <a:p>
            <a:endParaRPr lang="en-US" sz="32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0877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8350" y="133530"/>
            <a:ext cx="7428489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Shearing</a:t>
            </a:r>
            <a:endParaRPr lang="en-US" sz="32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926263" y="6424806"/>
            <a:ext cx="2133600" cy="365125"/>
          </a:xfrm>
        </p:spPr>
        <p:txBody>
          <a:bodyPr/>
          <a:lstStyle/>
          <a:p>
            <a:r>
              <a:rPr lang="en-US" dirty="0">
                <a:hlinkClick r:id="rId4"/>
              </a:rPr>
              <a:t>http://en.wikipedia.org/wiki/File:Chip_sequencing2.png</a:t>
            </a:r>
            <a:endParaRPr lang="en-US" dirty="0"/>
          </a:p>
        </p:txBody>
      </p:sp>
      <p:pic>
        <p:nvPicPr>
          <p:cNvPr id="9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56" y="1517354"/>
            <a:ext cx="7890824" cy="467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3641416" y="1364176"/>
            <a:ext cx="2646096" cy="238715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1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3530"/>
            <a:ext cx="7529639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Shearing</a:t>
            </a:r>
            <a:endParaRPr lang="en-US" sz="32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662" y="1894019"/>
            <a:ext cx="752475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0637" y="2524641"/>
            <a:ext cx="116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Sonication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13847" y="1478697"/>
            <a:ext cx="4417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Long Strands of DNA Cross-Linked to Proteins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613847" y="5827905"/>
            <a:ext cx="447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Short Strands of DNA Cross-Linked to Proteins</a:t>
            </a:r>
            <a:endParaRPr lang="en-US" dirty="0"/>
          </a:p>
        </p:txBody>
      </p:sp>
      <p:sp>
        <p:nvSpPr>
          <p:cNvPr id="15" name="Down Arrow 14"/>
          <p:cNvSpPr/>
          <p:nvPr/>
        </p:nvSpPr>
        <p:spPr>
          <a:xfrm>
            <a:off x="5162719" y="3115434"/>
            <a:ext cx="660066" cy="67163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3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8276" y="274638"/>
            <a:ext cx="7610476" cy="1143000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Gill Sans"/>
                <a:cs typeface="Gill Sans"/>
              </a:rPr>
              <a:t>Bias </a:t>
            </a:r>
            <a:r>
              <a:rPr lang="en-US" sz="2600" dirty="0" smtClean="0">
                <a:latin typeface="Gill Sans"/>
                <a:cs typeface="Gill Sans"/>
              </a:rPr>
              <a:t>Introduced By </a:t>
            </a:r>
            <a:r>
              <a:rPr lang="en-US" sz="2600" dirty="0" smtClean="0">
                <a:latin typeface="Gill Sans"/>
                <a:cs typeface="Gill Sans"/>
              </a:rPr>
              <a:t>Shearing and Size Selection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50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latin typeface="Gill Sans"/>
            </a:endParaRPr>
          </a:p>
          <a:p>
            <a:pPr marL="0" indent="0" algn="ctr">
              <a:buNone/>
            </a:pPr>
            <a:endParaRPr lang="en-US" sz="2800" dirty="0">
              <a:latin typeface="Gill Sans"/>
            </a:endParaRPr>
          </a:p>
          <a:p>
            <a:pPr marL="0" indent="0" algn="ctr">
              <a:buNone/>
            </a:pPr>
            <a:endParaRPr lang="en-US" sz="2800" dirty="0">
              <a:latin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168275" y="1271732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37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4137" y="6356788"/>
            <a:ext cx="6591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Image</a:t>
            </a:r>
            <a:r>
              <a:rPr lang="en-US" sz="1200" dirty="0"/>
              <a:t>: https://en.wikipedia.org/wiki/Chromatin_remodeling#/media/File:Sha-Boyer-Fig1-CCBy3.0.jpg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840" y="1819321"/>
            <a:ext cx="6577912" cy="34409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60363">
            <a:off x="1888104" y="4388874"/>
            <a:ext cx="1809750" cy="15811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92615" y="5646649"/>
            <a:ext cx="116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21551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Gill Sans"/>
                <a:cs typeface="Gill Sans"/>
              </a:rPr>
              <a:t>Fragment Size Bias In Shearing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50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latin typeface="Gill Sans"/>
            </a:endParaRPr>
          </a:p>
          <a:p>
            <a:pPr marL="0" indent="0" algn="ctr">
              <a:buNone/>
            </a:pPr>
            <a:endParaRPr lang="en-US" sz="2800" dirty="0">
              <a:latin typeface="Gill Sans"/>
            </a:endParaRPr>
          </a:p>
          <a:p>
            <a:pPr marL="0" indent="0" algn="ctr">
              <a:buNone/>
            </a:pPr>
            <a:endParaRPr lang="en-US" sz="2800" dirty="0">
              <a:latin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168275" y="1271732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38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074" y="1436362"/>
            <a:ext cx="6188005" cy="542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7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21551" cy="1143000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Gill Sans"/>
                <a:cs typeface="Gill Sans"/>
              </a:rPr>
              <a:t>2009: Observation of False Peaks in Input Data</a:t>
            </a:r>
            <a:endParaRPr lang="en-US" sz="2600" dirty="0">
              <a:latin typeface="Gill Sans"/>
              <a:cs typeface="Gill San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50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latin typeface="Gill Sans"/>
            </a:endParaRPr>
          </a:p>
          <a:p>
            <a:pPr marL="0" indent="0" algn="ctr">
              <a:buNone/>
            </a:pPr>
            <a:endParaRPr lang="en-US" sz="2800" dirty="0">
              <a:latin typeface="Gill Sans"/>
            </a:endParaRPr>
          </a:p>
          <a:p>
            <a:pPr marL="0" indent="0" algn="ctr">
              <a:buNone/>
            </a:pPr>
            <a:endParaRPr lang="en-US" sz="2800" dirty="0">
              <a:latin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168275" y="1271732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39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08" y="1454295"/>
            <a:ext cx="7890848" cy="43638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7900" y="6285950"/>
            <a:ext cx="886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Rozowsky</a:t>
            </a:r>
            <a:r>
              <a:rPr lang="en-US" dirty="0" smtClean="0"/>
              <a:t> et al. </a:t>
            </a:r>
            <a:r>
              <a:rPr lang="en-US" dirty="0"/>
              <a:t>Nat </a:t>
            </a:r>
            <a:r>
              <a:rPr lang="en-US" dirty="0" err="1"/>
              <a:t>Biotechnol</a:t>
            </a:r>
            <a:r>
              <a:rPr lang="en-US" dirty="0"/>
              <a:t>. </a:t>
            </a:r>
            <a:r>
              <a:rPr lang="en-US" dirty="0" smtClean="0"/>
              <a:t>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8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Gill Sans"/>
                <a:cs typeface="Gill Sans"/>
              </a:rPr>
              <a:t>BTL Products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295245"/>
            <a:ext cx="8229600" cy="5426229"/>
          </a:xfrm>
        </p:spPr>
        <p:txBody>
          <a:bodyPr>
            <a:noAutofit/>
          </a:bodyPr>
          <a:lstStyle/>
          <a:p>
            <a:pPr marL="267258" indent="-267258" defTabSz="409806">
              <a:lnSpc>
                <a:spcPct val="60000"/>
              </a:lnSpc>
              <a:spcBef>
                <a:spcPts val="984"/>
              </a:spcBef>
              <a:buSzPct val="100000"/>
              <a:buFont typeface="Lucida Grande"/>
              <a:buChar char="‣"/>
              <a:defRPr sz="1800"/>
            </a:pPr>
            <a:r>
              <a:rPr lang="en-US" sz="2000" dirty="0">
                <a:latin typeface="Gill Sans"/>
                <a:cs typeface="Gill Sans"/>
              </a:rPr>
              <a:t>Specialized </a:t>
            </a:r>
            <a:r>
              <a:rPr lang="en-US" sz="2000" dirty="0" err="1">
                <a:latin typeface="Gill Sans"/>
                <a:cs typeface="Gill Sans"/>
              </a:rPr>
              <a:t>RNAseq</a:t>
            </a:r>
            <a:r>
              <a:rPr lang="en-US" sz="2000" dirty="0">
                <a:latin typeface="Gill Sans"/>
                <a:cs typeface="Gill Sans"/>
              </a:rPr>
              <a:t> methods</a:t>
            </a:r>
          </a:p>
          <a:p>
            <a:pPr lvl="1" indent="-342900" defTabSz="409806">
              <a:lnSpc>
                <a:spcPct val="60000"/>
              </a:lnSpc>
              <a:spcBef>
                <a:spcPts val="984"/>
              </a:spcBef>
              <a:buSzPct val="80000"/>
              <a:buFont typeface="Courier New"/>
              <a:buChar char="o"/>
              <a:defRPr sz="1800"/>
            </a:pPr>
            <a:r>
              <a:rPr lang="en-US" sz="1800" dirty="0">
                <a:latin typeface="Gill Sans"/>
                <a:cs typeface="Gill Sans"/>
              </a:rPr>
              <a:t>Single cell 3’ digital gene expression (BTL)</a:t>
            </a:r>
          </a:p>
          <a:p>
            <a:pPr lvl="1" indent="-342900" defTabSz="409806">
              <a:lnSpc>
                <a:spcPct val="60000"/>
              </a:lnSpc>
              <a:spcBef>
                <a:spcPts val="984"/>
              </a:spcBef>
              <a:buSzPct val="80000"/>
              <a:buFont typeface="Courier New"/>
              <a:buChar char="o"/>
              <a:defRPr sz="1800"/>
            </a:pPr>
            <a:r>
              <a:rPr lang="en-US" sz="1800" dirty="0">
                <a:latin typeface="Gill Sans"/>
                <a:cs typeface="Gill Sans"/>
              </a:rPr>
              <a:t>Smartseq2: Single cell, </a:t>
            </a:r>
            <a:r>
              <a:rPr lang="en-US" sz="1800" dirty="0" err="1">
                <a:latin typeface="Gill Sans"/>
                <a:cs typeface="Gill Sans"/>
              </a:rPr>
              <a:t>RNA,or</a:t>
            </a:r>
            <a:r>
              <a:rPr lang="en-US" sz="1800" dirty="0">
                <a:latin typeface="Gill Sans"/>
                <a:cs typeface="Gill Sans"/>
              </a:rPr>
              <a:t> cell lysate input (also low input)</a:t>
            </a:r>
          </a:p>
          <a:p>
            <a:pPr lvl="1" indent="-342900" defTabSz="409806">
              <a:lnSpc>
                <a:spcPct val="60000"/>
              </a:lnSpc>
              <a:spcBef>
                <a:spcPts val="984"/>
              </a:spcBef>
              <a:buSzPct val="80000"/>
              <a:buFont typeface="Courier New"/>
              <a:buChar char="o"/>
              <a:defRPr sz="1800"/>
            </a:pPr>
            <a:r>
              <a:rPr lang="en-US" sz="1800" dirty="0">
                <a:latin typeface="Gill Sans"/>
                <a:cs typeface="Gill Sans"/>
              </a:rPr>
              <a:t>Tag-</a:t>
            </a:r>
            <a:r>
              <a:rPr lang="en-US" sz="1800" dirty="0" err="1">
                <a:latin typeface="Gill Sans"/>
                <a:cs typeface="Gill Sans"/>
              </a:rPr>
              <a:t>seq</a:t>
            </a:r>
            <a:r>
              <a:rPr lang="en-US" sz="1800" dirty="0">
                <a:latin typeface="Gill Sans"/>
                <a:cs typeface="Gill Sans"/>
              </a:rPr>
              <a:t> (also degraded RNA)</a:t>
            </a:r>
          </a:p>
          <a:p>
            <a:pPr lvl="1" indent="-342900" defTabSz="409806">
              <a:lnSpc>
                <a:spcPct val="60000"/>
              </a:lnSpc>
              <a:spcBef>
                <a:spcPts val="984"/>
              </a:spcBef>
              <a:buSzPct val="80000"/>
              <a:buFont typeface="Courier New"/>
              <a:buChar char="o"/>
              <a:defRPr sz="1800"/>
            </a:pPr>
            <a:r>
              <a:rPr lang="en-US" sz="1800" dirty="0">
                <a:latin typeface="Gill Sans"/>
                <a:cs typeface="Gill Sans"/>
              </a:rPr>
              <a:t>miRNA-</a:t>
            </a:r>
            <a:r>
              <a:rPr lang="en-US" sz="1800" dirty="0" err="1">
                <a:latin typeface="Gill Sans"/>
                <a:cs typeface="Gill Sans"/>
              </a:rPr>
              <a:t>seq</a:t>
            </a:r>
            <a:r>
              <a:rPr lang="en-US" sz="1800" dirty="0">
                <a:latin typeface="Gill Sans"/>
                <a:cs typeface="Gill Sans"/>
              </a:rPr>
              <a:t> (pending)</a:t>
            </a:r>
          </a:p>
          <a:p>
            <a:pPr marL="267258" indent="-267258" defTabSz="409806">
              <a:lnSpc>
                <a:spcPct val="60000"/>
              </a:lnSpc>
              <a:spcBef>
                <a:spcPts val="984"/>
              </a:spcBef>
              <a:buSzPct val="100000"/>
              <a:buFont typeface="Lucida Grande"/>
              <a:buChar char="‣"/>
              <a:defRPr sz="1800"/>
            </a:pPr>
            <a:r>
              <a:rPr lang="en-US" sz="2000" dirty="0" err="1" smtClean="0">
                <a:latin typeface="Gill Sans"/>
                <a:cs typeface="Gill Sans"/>
              </a:rPr>
              <a:t>Epigenomics</a:t>
            </a:r>
            <a:endParaRPr lang="en-US" sz="2000" dirty="0">
              <a:latin typeface="Gill Sans"/>
              <a:cs typeface="Gill Sans"/>
            </a:endParaRPr>
          </a:p>
          <a:p>
            <a:pPr lvl="1" indent="-342900" defTabSz="409806">
              <a:lnSpc>
                <a:spcPct val="60000"/>
              </a:lnSpc>
              <a:spcBef>
                <a:spcPts val="984"/>
              </a:spcBef>
              <a:buSzPct val="80000"/>
              <a:buFont typeface="Courier New"/>
              <a:buChar char="o"/>
              <a:defRPr sz="1800"/>
            </a:pPr>
            <a:r>
              <a:rPr lang="en-US" sz="1800" dirty="0" err="1">
                <a:latin typeface="Gill Sans"/>
                <a:cs typeface="Gill Sans"/>
              </a:rPr>
              <a:t>ChIP-seq</a:t>
            </a:r>
            <a:endParaRPr lang="en-US" sz="1800" dirty="0">
              <a:latin typeface="Gill Sans"/>
              <a:cs typeface="Gill Sans"/>
            </a:endParaRPr>
          </a:p>
          <a:p>
            <a:pPr lvl="1" indent="-342900" defTabSz="409806">
              <a:lnSpc>
                <a:spcPct val="60000"/>
              </a:lnSpc>
              <a:spcBef>
                <a:spcPts val="984"/>
              </a:spcBef>
              <a:buSzPct val="80000"/>
              <a:buFont typeface="Courier New"/>
              <a:buChar char="o"/>
              <a:defRPr sz="1800"/>
            </a:pPr>
            <a:r>
              <a:rPr lang="en-US" sz="1800" dirty="0" smtClean="0">
                <a:latin typeface="Gill Sans"/>
                <a:cs typeface="Gill Sans"/>
              </a:rPr>
              <a:t>RRBS/WGBS</a:t>
            </a:r>
          </a:p>
          <a:p>
            <a:pPr lvl="1" indent="-342900" defTabSz="409806">
              <a:lnSpc>
                <a:spcPct val="60000"/>
              </a:lnSpc>
              <a:spcBef>
                <a:spcPts val="984"/>
              </a:spcBef>
              <a:buSzPct val="80000"/>
              <a:buFont typeface="Courier New"/>
              <a:buChar char="o"/>
              <a:defRPr sz="1800"/>
            </a:pPr>
            <a:r>
              <a:rPr lang="en-US" sz="1800" dirty="0"/>
              <a:t>ATAC-</a:t>
            </a:r>
            <a:r>
              <a:rPr lang="en-US" sz="1800" dirty="0" err="1"/>
              <a:t>seq</a:t>
            </a:r>
            <a:r>
              <a:rPr lang="en-US" sz="1800" dirty="0"/>
              <a:t> (pending</a:t>
            </a:r>
            <a:r>
              <a:rPr lang="en-US" sz="1800" dirty="0" smtClean="0"/>
              <a:t>)</a:t>
            </a:r>
            <a:endParaRPr lang="en-US" sz="1800" dirty="0">
              <a:latin typeface="Gill Sans"/>
              <a:cs typeface="Gill Sans"/>
            </a:endParaRPr>
          </a:p>
          <a:p>
            <a:pPr marL="267258" indent="-267258" defTabSz="409806">
              <a:lnSpc>
                <a:spcPct val="60000"/>
              </a:lnSpc>
              <a:spcBef>
                <a:spcPts val="984"/>
              </a:spcBef>
              <a:buSzPct val="100000"/>
              <a:buFont typeface="Lucida Grande"/>
              <a:buChar char="‣"/>
              <a:defRPr sz="1800"/>
            </a:pPr>
            <a:r>
              <a:rPr lang="en-US" sz="2000" dirty="0" smtClean="0">
                <a:latin typeface="Gill Sans"/>
                <a:cs typeface="Gill Sans"/>
              </a:rPr>
              <a:t>Specialized </a:t>
            </a:r>
            <a:r>
              <a:rPr lang="en-US" sz="2000" dirty="0" smtClean="0">
                <a:latin typeface="Gill Sans"/>
                <a:cs typeface="Gill Sans"/>
              </a:rPr>
              <a:t>DNA sequencing</a:t>
            </a:r>
          </a:p>
          <a:p>
            <a:pPr lvl="1" indent="-342900" defTabSz="409806">
              <a:lnSpc>
                <a:spcPct val="60000"/>
              </a:lnSpc>
              <a:spcBef>
                <a:spcPts val="984"/>
              </a:spcBef>
              <a:buSzPct val="80000"/>
              <a:buFont typeface="Courier New"/>
              <a:buChar char="o"/>
              <a:defRPr sz="1800"/>
            </a:pPr>
            <a:r>
              <a:rPr lang="en-US" sz="1800" dirty="0" smtClean="0">
                <a:latin typeface="Gill Sans"/>
                <a:cs typeface="Gill Sans"/>
              </a:rPr>
              <a:t>Low </a:t>
            </a:r>
            <a:r>
              <a:rPr lang="en-US" sz="1800" dirty="0">
                <a:latin typeface="Gill Sans"/>
                <a:cs typeface="Gill Sans"/>
              </a:rPr>
              <a:t>input, low cost libraries for DNA sequencing</a:t>
            </a:r>
          </a:p>
          <a:p>
            <a:pPr lvl="1" indent="-342900" defTabSz="409806">
              <a:lnSpc>
                <a:spcPct val="60000"/>
              </a:lnSpc>
              <a:spcBef>
                <a:spcPts val="984"/>
              </a:spcBef>
              <a:buSzPct val="80000"/>
              <a:buFont typeface="Courier New"/>
              <a:buChar char="o"/>
              <a:defRPr sz="1800"/>
            </a:pPr>
            <a:r>
              <a:rPr lang="en-US" sz="1800" dirty="0">
                <a:latin typeface="Gill Sans"/>
                <a:cs typeface="Gill Sans"/>
              </a:rPr>
              <a:t>WGA-based libraries </a:t>
            </a:r>
          </a:p>
          <a:p>
            <a:pPr lvl="1" indent="-342900" defTabSz="409806">
              <a:lnSpc>
                <a:spcPct val="60000"/>
              </a:lnSpc>
              <a:spcBef>
                <a:spcPts val="984"/>
              </a:spcBef>
              <a:buSzPct val="80000"/>
              <a:buFont typeface="Courier New"/>
              <a:buChar char="o"/>
              <a:defRPr sz="1800"/>
            </a:pPr>
            <a:r>
              <a:rPr lang="en-US" sz="1800" dirty="0" smtClean="0">
                <a:latin typeface="Gill Sans"/>
                <a:cs typeface="Gill Sans"/>
              </a:rPr>
              <a:t>Long insert </a:t>
            </a:r>
            <a:r>
              <a:rPr lang="en-US" sz="1800" dirty="0">
                <a:latin typeface="Gill Sans"/>
                <a:cs typeface="Gill Sans"/>
              </a:rPr>
              <a:t>libraries for DNA sequencing</a:t>
            </a:r>
          </a:p>
          <a:p>
            <a:pPr marL="267258" indent="-267258" defTabSz="409806">
              <a:lnSpc>
                <a:spcPct val="60000"/>
              </a:lnSpc>
              <a:spcBef>
                <a:spcPts val="984"/>
              </a:spcBef>
              <a:buSzPct val="100000"/>
              <a:buFont typeface="Lucida Grande"/>
              <a:buChar char="‣"/>
              <a:defRPr sz="1800"/>
            </a:pPr>
            <a:r>
              <a:rPr lang="en-US" sz="2000" dirty="0" smtClean="0">
                <a:latin typeface="Gill Sans"/>
                <a:cs typeface="Gill Sans"/>
              </a:rPr>
              <a:t>Non-human genome assembly</a:t>
            </a:r>
            <a:r>
              <a:rPr lang="en-US" sz="2000" dirty="0">
                <a:latin typeface="Gill Sans"/>
                <a:cs typeface="Gill Sans"/>
              </a:rPr>
              <a:t> </a:t>
            </a:r>
            <a:r>
              <a:rPr lang="en-US" sz="2000" dirty="0" smtClean="0">
                <a:latin typeface="Gill Sans"/>
                <a:cs typeface="Gill Sans"/>
              </a:rPr>
              <a:t>and annotation</a:t>
            </a:r>
          </a:p>
          <a:p>
            <a:pPr marL="267258" indent="-267258" defTabSz="409806">
              <a:lnSpc>
                <a:spcPct val="60000"/>
              </a:lnSpc>
              <a:spcBef>
                <a:spcPts val="984"/>
              </a:spcBef>
              <a:buSzPct val="100000"/>
              <a:buFont typeface="Lucida Grande"/>
              <a:buChar char="‣"/>
              <a:defRPr sz="1800"/>
            </a:pPr>
            <a:r>
              <a:rPr lang="en-US" sz="2200" dirty="0" smtClean="0">
                <a:latin typeface="Gill Sans"/>
                <a:cs typeface="Gill Sans"/>
              </a:rPr>
              <a:t>Oligo </a:t>
            </a:r>
            <a:r>
              <a:rPr lang="en-US" sz="2200" dirty="0">
                <a:latin typeface="Gill Sans"/>
                <a:cs typeface="Gill Sans"/>
              </a:rPr>
              <a:t>synthesis and mutagenesis </a:t>
            </a:r>
            <a:r>
              <a:rPr lang="en-US" sz="2200" dirty="0" smtClean="0">
                <a:latin typeface="Gill Sans"/>
                <a:cs typeface="Gill Sans"/>
              </a:rPr>
              <a:t>libraries</a:t>
            </a:r>
          </a:p>
          <a:p>
            <a:pPr marL="267258" indent="-267258" defTabSz="409806">
              <a:lnSpc>
                <a:spcPct val="60000"/>
              </a:lnSpc>
              <a:spcBef>
                <a:spcPts val="984"/>
              </a:spcBef>
              <a:buSzPct val="100000"/>
              <a:buFont typeface="Lucida Grande"/>
              <a:buChar char="‣"/>
              <a:defRPr sz="1800"/>
            </a:pPr>
            <a:r>
              <a:rPr lang="en-US" sz="2000" dirty="0" smtClean="0">
                <a:latin typeface="Gill Sans"/>
                <a:cs typeface="Gill Sans"/>
              </a:rPr>
              <a:t>DNA </a:t>
            </a:r>
            <a:r>
              <a:rPr lang="en-US" sz="2000" dirty="0">
                <a:latin typeface="Gill Sans"/>
                <a:cs typeface="Gill Sans"/>
              </a:rPr>
              <a:t>sequencing: </a:t>
            </a:r>
            <a:r>
              <a:rPr lang="en-US" sz="2000" dirty="0" err="1" smtClean="0">
                <a:latin typeface="Gill Sans"/>
                <a:cs typeface="Gill Sans"/>
              </a:rPr>
              <a:t>PacBio</a:t>
            </a:r>
            <a:endParaRPr lang="en-US" sz="2000" dirty="0" smtClean="0">
              <a:latin typeface="Gill Sans"/>
              <a:cs typeface="Gill Sans"/>
            </a:endParaRPr>
          </a:p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0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8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3530"/>
            <a:ext cx="7529639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Input DNA</a:t>
            </a:r>
            <a:endParaRPr lang="en-US" sz="32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135826" y="6356350"/>
            <a:ext cx="2133600" cy="365125"/>
          </a:xfrm>
        </p:spPr>
        <p:txBody>
          <a:bodyPr/>
          <a:lstStyle/>
          <a:p>
            <a:r>
              <a:rPr lang="en-US" dirty="0">
                <a:hlinkClick r:id="rId4"/>
              </a:rPr>
              <a:t>http://en.wikipedia.org/wiki/File:Chip_sequencing2.png</a:t>
            </a:r>
            <a:endParaRPr lang="en-US" dirty="0"/>
          </a:p>
        </p:txBody>
      </p:sp>
      <p:pic>
        <p:nvPicPr>
          <p:cNvPr id="9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56" y="1517354"/>
            <a:ext cx="7890824" cy="467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7"/>
          <p:cNvSpPr/>
          <p:nvPr/>
        </p:nvSpPr>
        <p:spPr>
          <a:xfrm>
            <a:off x="5445940" y="2694989"/>
            <a:ext cx="2646096" cy="2387151"/>
          </a:xfrm>
          <a:prstGeom prst="ellipse">
            <a:avLst/>
          </a:prstGeom>
          <a:noFill/>
          <a:ln w="539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5963830" y="2927778"/>
            <a:ext cx="1814921" cy="1780248"/>
          </a:xfrm>
          <a:prstGeom prst="line">
            <a:avLst/>
          </a:prstGeom>
          <a:ln w="1016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endCxn id="8" idx="7"/>
          </p:cNvCxnSpPr>
          <p:nvPr/>
        </p:nvCxnSpPr>
        <p:spPr>
          <a:xfrm flipV="1">
            <a:off x="5745345" y="3044579"/>
            <a:ext cx="1959179" cy="1603650"/>
          </a:xfrm>
          <a:prstGeom prst="line">
            <a:avLst/>
          </a:prstGeom>
          <a:ln w="1016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6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21551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Gill Sans"/>
                <a:cs typeface="Gill Sans"/>
              </a:rPr>
              <a:t>Use Input Data As Control</a:t>
            </a:r>
            <a:endParaRPr lang="en-US" sz="28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168275" y="1271732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41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4138" y="1639838"/>
            <a:ext cx="8901113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latin typeface="Gill Sans"/>
                <a:cs typeface="Gill Sans"/>
              </a:rPr>
              <a:t>Solution proposed by</a:t>
            </a:r>
            <a:r>
              <a:rPr lang="en-US" sz="2600" dirty="0" smtClean="0">
                <a:latin typeface="Gill Sans"/>
              </a:rPr>
              <a:t> </a:t>
            </a:r>
            <a:r>
              <a:rPr lang="en-US" sz="2600" dirty="0" err="1" smtClean="0">
                <a:latin typeface="Gill Sans"/>
              </a:rPr>
              <a:t>Rozowsky</a:t>
            </a:r>
            <a:r>
              <a:rPr lang="en-US" sz="2600" dirty="0" smtClean="0">
                <a:latin typeface="Gill Sans"/>
              </a:rPr>
              <a:t> et al. (2008) and implemented in many subsequent peak calling algorithms:</a:t>
            </a:r>
          </a:p>
          <a:p>
            <a:endParaRPr lang="en-US" sz="2600" dirty="0">
              <a:latin typeface="Gill Sans"/>
              <a:cs typeface="Gill Sans"/>
            </a:endParaRPr>
          </a:p>
          <a:p>
            <a:endParaRPr lang="en-US" sz="2600" dirty="0" smtClean="0">
              <a:latin typeface="Gill Sans"/>
              <a:cs typeface="Gill Sans"/>
            </a:endParaRPr>
          </a:p>
          <a:p>
            <a:endParaRPr lang="en-US" sz="2600" dirty="0">
              <a:latin typeface="Gill Sans"/>
              <a:cs typeface="Gill Sans"/>
            </a:endParaRPr>
          </a:p>
          <a:p>
            <a:endParaRPr lang="en-US" sz="2600" dirty="0" smtClean="0">
              <a:latin typeface="Gill Sans"/>
              <a:cs typeface="Gill Sans"/>
            </a:endParaRPr>
          </a:p>
          <a:p>
            <a:endParaRPr lang="en-US" sz="2600" dirty="0">
              <a:latin typeface="Gill Sans"/>
              <a:cs typeface="Gill Sans"/>
            </a:endParaRPr>
          </a:p>
          <a:p>
            <a:endParaRPr lang="en-US" sz="2600" dirty="0" smtClean="0">
              <a:latin typeface="Gill Sans"/>
              <a:cs typeface="Gill Sans"/>
            </a:endParaRPr>
          </a:p>
          <a:p>
            <a:r>
              <a:rPr lang="en-US" sz="2600" dirty="0" smtClean="0">
                <a:latin typeface="Gill Sans"/>
                <a:cs typeface="Gill Sans"/>
              </a:rPr>
              <a:t>Use Input DNA as a control in peak calling:</a:t>
            </a:r>
          </a:p>
          <a:p>
            <a:endParaRPr lang="en-US" sz="2600" dirty="0">
              <a:latin typeface="Gill Sans"/>
              <a:cs typeface="Gill Sans"/>
            </a:endParaRPr>
          </a:p>
          <a:p>
            <a:pPr algn="ctr"/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latin typeface="Gill Sans"/>
                <a:cs typeface="Gill Sans"/>
              </a:rPr>
              <a:t>Reads in putative peak – Reads in control = True Reads</a:t>
            </a:r>
            <a:r>
              <a:rPr lang="en-US" sz="2600" dirty="0" smtClean="0">
                <a:solidFill>
                  <a:schemeClr val="accent1">
                    <a:lumMod val="50000"/>
                  </a:schemeClr>
                </a:solidFill>
                <a:latin typeface="Gill Sans"/>
                <a:cs typeface="Gill Sans"/>
              </a:rPr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44" y="2786062"/>
            <a:ext cx="75057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4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21551" cy="11430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Gill Sans"/>
                <a:cs typeface="Gill Sans"/>
              </a:rPr>
              <a:t>Other </a:t>
            </a:r>
            <a:r>
              <a:rPr lang="en-US" sz="2800" dirty="0" smtClean="0">
                <a:latin typeface="Gill Sans"/>
                <a:cs typeface="Gill Sans"/>
              </a:rPr>
              <a:t>solutions</a:t>
            </a:r>
            <a:endParaRPr lang="en-US" sz="28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168275" y="1271732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42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200" y="1639838"/>
            <a:ext cx="82296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Gill Sans"/>
                <a:cs typeface="Gill Sans"/>
              </a:rPr>
              <a:t>Optimize shearing protocol and size selection</a:t>
            </a:r>
          </a:p>
          <a:p>
            <a:r>
              <a:rPr lang="en-US" sz="2800" dirty="0">
                <a:latin typeface="Gill Sans"/>
                <a:cs typeface="Gill Sans"/>
              </a:rPr>
              <a:t>	</a:t>
            </a:r>
          </a:p>
          <a:p>
            <a:r>
              <a:rPr lang="en-US" sz="2800" dirty="0" smtClean="0">
                <a:latin typeface="Gill Sans"/>
                <a:cs typeface="Gill Sans"/>
              </a:rPr>
              <a:t>Tried: </a:t>
            </a:r>
          </a:p>
          <a:p>
            <a:r>
              <a:rPr lang="en-US" sz="2800" dirty="0">
                <a:latin typeface="Gill Sans"/>
                <a:cs typeface="Gill Sans"/>
              </a:rPr>
              <a:t>	</a:t>
            </a:r>
            <a:r>
              <a:rPr lang="en-US" sz="2800" dirty="0" smtClean="0">
                <a:latin typeface="Gill Sans"/>
                <a:cs typeface="Gill Sans"/>
              </a:rPr>
              <a:t>Branson</a:t>
            </a:r>
          </a:p>
          <a:p>
            <a:r>
              <a:rPr lang="en-US" sz="2800" dirty="0">
                <a:latin typeface="Gill Sans"/>
                <a:cs typeface="Gill Sans"/>
              </a:rPr>
              <a:t>	</a:t>
            </a:r>
            <a:r>
              <a:rPr lang="en-US" sz="2800" dirty="0" err="1" smtClean="0">
                <a:latin typeface="Gill Sans"/>
                <a:cs typeface="Gill Sans"/>
              </a:rPr>
              <a:t>Diagenode</a:t>
            </a:r>
            <a:r>
              <a:rPr lang="en-US" sz="2800" dirty="0" smtClean="0">
                <a:latin typeface="Gill Sans"/>
                <a:cs typeface="Gill Sans"/>
              </a:rPr>
              <a:t> </a:t>
            </a:r>
          </a:p>
          <a:p>
            <a:r>
              <a:rPr lang="en-US" sz="2800" dirty="0">
                <a:latin typeface="Gill Sans"/>
                <a:cs typeface="Gill Sans"/>
              </a:rPr>
              <a:t>	</a:t>
            </a:r>
            <a:r>
              <a:rPr lang="en-US" sz="2800" dirty="0" err="1" smtClean="0">
                <a:latin typeface="Gill Sans"/>
                <a:cs typeface="Gill Sans"/>
              </a:rPr>
              <a:t>Covaris</a:t>
            </a:r>
            <a:endParaRPr lang="en-US" sz="2800" dirty="0" smtClean="0">
              <a:latin typeface="Gill Sans"/>
              <a:cs typeface="Gill Sans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ill Sans"/>
                <a:cs typeface="Gill Sans"/>
              </a:rPr>
              <a:t>Different machines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ill Sans"/>
                <a:cs typeface="Gill Sans"/>
              </a:rPr>
              <a:t>Many different setting</a:t>
            </a:r>
          </a:p>
          <a:p>
            <a:endParaRPr lang="en-US" sz="2800" dirty="0">
              <a:latin typeface="Gill Sans"/>
              <a:cs typeface="Gill Sans"/>
            </a:endParaRPr>
          </a:p>
          <a:p>
            <a:endParaRPr lang="en-US" sz="2800" dirty="0" smtClean="0">
              <a:latin typeface="Gill Sans"/>
              <a:cs typeface="Gill Sans"/>
            </a:endParaRPr>
          </a:p>
          <a:p>
            <a:pPr algn="ctr"/>
            <a:endParaRPr lang="en-US" sz="28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1629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21551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Gill Sans"/>
                <a:cs typeface="Gill Sans"/>
              </a:rPr>
              <a:t>Computational Solution</a:t>
            </a:r>
            <a:endParaRPr lang="en-US" sz="28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168275" y="1083183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43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4139" y="1639838"/>
            <a:ext cx="860266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dirty="0">
              <a:latin typeface="Gill Sans"/>
              <a:cs typeface="Gill Sans"/>
            </a:endParaRPr>
          </a:p>
          <a:p>
            <a:endParaRPr lang="en-US" sz="2800" dirty="0" smtClean="0">
              <a:latin typeface="Gill Sans"/>
              <a:cs typeface="Gill Sans"/>
            </a:endParaRPr>
          </a:p>
          <a:p>
            <a:pPr algn="ctr"/>
            <a:endParaRPr lang="en-US" sz="2800" dirty="0">
              <a:latin typeface="Gill Sans"/>
              <a:cs typeface="Gill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6059" y="1250319"/>
            <a:ext cx="4378820" cy="543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7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3530"/>
            <a:ext cx="7529639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Sequencing</a:t>
            </a:r>
            <a:endParaRPr lang="en-US" sz="32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135826" y="6356350"/>
            <a:ext cx="2133600" cy="365125"/>
          </a:xfrm>
        </p:spPr>
        <p:txBody>
          <a:bodyPr/>
          <a:lstStyle/>
          <a:p>
            <a:r>
              <a:rPr lang="en-US" dirty="0">
                <a:hlinkClick r:id="rId4"/>
              </a:rPr>
              <a:t>http://en.wikipedia.org/wiki/File:Chip_sequencing2.png</a:t>
            </a:r>
            <a:endParaRPr lang="en-US" dirty="0"/>
          </a:p>
        </p:txBody>
      </p:sp>
      <p:pic>
        <p:nvPicPr>
          <p:cNvPr id="9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56" y="1517354"/>
            <a:ext cx="7890824" cy="467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1254265" y="3589486"/>
            <a:ext cx="2646096" cy="238715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3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Attributes that Affect Peak Calling 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7004" y="1442542"/>
            <a:ext cx="8229600" cy="50550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 smtClean="0">
              <a:latin typeface="Gill Sans"/>
              <a:cs typeface="Gill Sans"/>
            </a:endParaRPr>
          </a:p>
          <a:p>
            <a:pPr marL="0" indent="0" algn="ctr">
              <a:buNone/>
            </a:pPr>
            <a:endParaRPr lang="en-US" dirty="0" smtClean="0">
              <a:latin typeface="Gill Sans"/>
              <a:cs typeface="Gill Sans"/>
            </a:endParaRPr>
          </a:p>
          <a:p>
            <a:pPr marL="0" indent="0" algn="ctr">
              <a:buNone/>
            </a:pPr>
            <a:r>
              <a:rPr lang="en-US" dirty="0">
                <a:latin typeface="Gill Sans"/>
                <a:cs typeface="Gill Sans"/>
              </a:rPr>
              <a:t>Signal to Noise Ratio</a:t>
            </a:r>
          </a:p>
          <a:p>
            <a:pPr marL="0" indent="0" algn="ctr">
              <a:buNone/>
            </a:pPr>
            <a:endParaRPr lang="en-US" dirty="0" smtClean="0">
              <a:latin typeface="Gill Sans"/>
              <a:cs typeface="Gill Sans"/>
            </a:endParaRPr>
          </a:p>
          <a:p>
            <a:pPr marL="0" indent="0" algn="ctr">
              <a:buNone/>
            </a:pPr>
            <a:r>
              <a:rPr lang="en-US" dirty="0" smtClean="0">
                <a:latin typeface="Gill Sans"/>
                <a:cs typeface="Gill Sans"/>
              </a:rPr>
              <a:t>Read </a:t>
            </a:r>
            <a:r>
              <a:rPr lang="en-US" dirty="0">
                <a:latin typeface="Gill Sans"/>
                <a:cs typeface="Gill Sans"/>
              </a:rPr>
              <a:t>Depth</a:t>
            </a:r>
          </a:p>
          <a:p>
            <a:pPr marL="0" indent="0" algn="ctr">
              <a:buNone/>
            </a:pPr>
            <a:endParaRPr lang="en-US" dirty="0" smtClean="0">
              <a:latin typeface="Gill Sans"/>
              <a:cs typeface="Gill Sans"/>
            </a:endParaRPr>
          </a:p>
          <a:p>
            <a:pPr marL="0" indent="0" algn="ctr">
              <a:buNone/>
            </a:pPr>
            <a:endParaRPr lang="en-US" dirty="0">
              <a:latin typeface="Gill Sans"/>
              <a:cs typeface="Gill Sans"/>
            </a:endParaRPr>
          </a:p>
          <a:p>
            <a:pPr marL="0" indent="0">
              <a:buNone/>
            </a:pPr>
            <a:endParaRPr lang="en-US" sz="2800" dirty="0" smtClean="0">
              <a:latin typeface="Gill Sans"/>
              <a:cs typeface="Gill Sans"/>
            </a:endParaRPr>
          </a:p>
        </p:txBody>
      </p:sp>
      <p:cxnSp>
        <p:nvCxnSpPr>
          <p:cNvPr id="8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9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8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Optimization of Read Depth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1215" y="1344419"/>
            <a:ext cx="8774036" cy="53108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u="sng" dirty="0" smtClean="0">
                <a:latin typeface="Gill Sans"/>
                <a:cs typeface="Gill Sans"/>
              </a:rPr>
              <a:t>Truth Set:</a:t>
            </a:r>
            <a:endParaRPr lang="en-US" sz="2400" dirty="0" smtClean="0">
              <a:latin typeface="Gill Sans"/>
              <a:cs typeface="Gill Sans"/>
            </a:endParaRPr>
          </a:p>
          <a:p>
            <a:pPr marL="0" indent="0">
              <a:buNone/>
            </a:pPr>
            <a:r>
              <a:rPr lang="en-US" sz="2400" dirty="0" smtClean="0">
                <a:latin typeface="Gill Sans"/>
                <a:cs typeface="Gill Sans"/>
              </a:rPr>
              <a:t>We created a virtual dataset of 671 million H3K27me3 reads from K562 as a model of extremely deep sequencing.</a:t>
            </a:r>
          </a:p>
          <a:p>
            <a:pPr marL="0" indent="0">
              <a:buNone/>
            </a:pPr>
            <a:endParaRPr lang="en-US" sz="2800" dirty="0">
              <a:latin typeface="Gill Sans"/>
              <a:cs typeface="Gill Sans"/>
            </a:endParaRPr>
          </a:p>
          <a:p>
            <a:pPr marL="0" indent="0">
              <a:buNone/>
            </a:pPr>
            <a:endParaRPr lang="en-US" sz="2800" dirty="0" smtClean="0">
              <a:latin typeface="Gill Sans"/>
              <a:cs typeface="Gill Sans"/>
            </a:endParaRPr>
          </a:p>
          <a:p>
            <a:pPr marL="0" indent="0">
              <a:buNone/>
            </a:pPr>
            <a:endParaRPr lang="en-US" sz="2800" dirty="0" smtClean="0">
              <a:latin typeface="Gill Sans"/>
              <a:cs typeface="Gill Sans"/>
            </a:endParaRPr>
          </a:p>
        </p:txBody>
      </p:sp>
      <p:cxnSp>
        <p:nvCxnSpPr>
          <p:cNvPr id="8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9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46</a:t>
            </a:fld>
            <a:endParaRPr lang="en-US"/>
          </a:p>
        </p:txBody>
      </p:sp>
      <p:graphicFrame>
        <p:nvGraphicFramePr>
          <p:cNvPr id="13" name="Chart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2746266"/>
              </p:ext>
            </p:extLst>
          </p:nvPr>
        </p:nvGraphicFramePr>
        <p:xfrm>
          <a:off x="21602635" y="10152167"/>
          <a:ext cx="11777992" cy="33856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2" b="60139"/>
          <a:stretch/>
        </p:blipFill>
        <p:spPr>
          <a:xfrm>
            <a:off x="211215" y="2730381"/>
            <a:ext cx="8255600" cy="35522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895" y="6407658"/>
            <a:ext cx="6453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in collaboration with Broad’s </a:t>
            </a:r>
            <a:r>
              <a:rPr lang="en-US" dirty="0" err="1"/>
              <a:t>E</a:t>
            </a:r>
            <a:r>
              <a:rPr lang="en-US" dirty="0" err="1" smtClean="0"/>
              <a:t>pigenomics</a:t>
            </a:r>
            <a:r>
              <a:rPr lang="en-US" dirty="0" smtClean="0"/>
              <a:t> Program, ENCODE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66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Conclusion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7004" y="1442542"/>
            <a:ext cx="8229600" cy="505508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 smtClean="0">
              <a:latin typeface="Gill Sans"/>
              <a:cs typeface="Gill Sans"/>
            </a:endParaRPr>
          </a:p>
          <a:p>
            <a:pPr marL="0" indent="0" algn="ctr">
              <a:buNone/>
            </a:pPr>
            <a:endParaRPr lang="en-US" dirty="0" smtClean="0">
              <a:latin typeface="Gill Sans"/>
              <a:cs typeface="Gill Sans"/>
            </a:endParaRPr>
          </a:p>
          <a:p>
            <a:pPr marL="0" indent="0" algn="ctr">
              <a:buNone/>
            </a:pPr>
            <a:r>
              <a:rPr lang="en-US" dirty="0" smtClean="0">
                <a:latin typeface="Gill Sans"/>
                <a:cs typeface="Gill Sans"/>
              </a:rPr>
              <a:t>Different antibodies </a:t>
            </a:r>
          </a:p>
          <a:p>
            <a:pPr marL="0" indent="0" algn="ctr">
              <a:buNone/>
            </a:pPr>
            <a:r>
              <a:rPr lang="en-US" dirty="0" smtClean="0">
                <a:latin typeface="Gill Sans"/>
                <a:cs typeface="Gill Sans"/>
              </a:rPr>
              <a:t>Different se</a:t>
            </a:r>
            <a:r>
              <a:rPr lang="en-US" dirty="0" smtClean="0">
                <a:latin typeface="Gill Sans"/>
                <a:cs typeface="Gill Sans"/>
              </a:rPr>
              <a:t>quencing depths</a:t>
            </a:r>
            <a:endParaRPr lang="en-US" dirty="0">
              <a:latin typeface="Gill Sans"/>
              <a:cs typeface="Gill Sans"/>
            </a:endParaRPr>
          </a:p>
          <a:p>
            <a:pPr marL="0" indent="0" algn="ctr">
              <a:buNone/>
            </a:pPr>
            <a:endParaRPr lang="en-US" dirty="0" smtClean="0">
              <a:latin typeface="Gill Sans"/>
              <a:cs typeface="Gill Sans"/>
            </a:endParaRPr>
          </a:p>
          <a:p>
            <a:pPr marL="0" indent="0" algn="ctr">
              <a:buNone/>
            </a:pPr>
            <a:endParaRPr lang="en-US" dirty="0">
              <a:latin typeface="Gill Sans"/>
              <a:cs typeface="Gill Sans"/>
            </a:endParaRPr>
          </a:p>
          <a:p>
            <a:pPr marL="0" indent="0">
              <a:buNone/>
            </a:pPr>
            <a:endParaRPr lang="en-US" sz="2800" dirty="0" smtClean="0">
              <a:latin typeface="Gill Sans"/>
              <a:cs typeface="Gill Sans"/>
            </a:endParaRPr>
          </a:p>
        </p:txBody>
      </p:sp>
      <p:cxnSp>
        <p:nvCxnSpPr>
          <p:cNvPr id="8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9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75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3530"/>
            <a:ext cx="7529639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Immunoprecipitation</a:t>
            </a:r>
            <a:endParaRPr lang="en-US" sz="32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135826" y="6356350"/>
            <a:ext cx="2133600" cy="365125"/>
          </a:xfrm>
        </p:spPr>
        <p:txBody>
          <a:bodyPr/>
          <a:lstStyle/>
          <a:p>
            <a:r>
              <a:rPr lang="en-US" dirty="0">
                <a:hlinkClick r:id="rId4"/>
              </a:rPr>
              <a:t>http://en.wikipedia.org/wiki/File:Chip_sequencing2.png</a:t>
            </a:r>
            <a:endParaRPr lang="en-US" dirty="0"/>
          </a:p>
        </p:txBody>
      </p:sp>
      <p:pic>
        <p:nvPicPr>
          <p:cNvPr id="9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56" y="1517354"/>
            <a:ext cx="7890824" cy="467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5251731" y="3112055"/>
            <a:ext cx="2646096" cy="2387151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71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6743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Monoclonal vs Polyclonal Antibodies</a:t>
            </a:r>
            <a:endParaRPr lang="en-US" sz="32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715D487-C64C-5347-8687-6A5528323C80}" type="slidenum">
              <a:t>49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2230442"/>
            <a:ext cx="83307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u="sng" dirty="0"/>
              <a:t>Polyclonal</a:t>
            </a:r>
            <a:r>
              <a:rPr lang="en-US" sz="2800" b="1" dirty="0"/>
              <a:t> 	   </a:t>
            </a:r>
            <a:r>
              <a:rPr lang="en-US" sz="2800" b="1" dirty="0" smtClean="0"/>
              <a:t>                               </a:t>
            </a:r>
            <a:r>
              <a:rPr lang="en-US" sz="2800" b="1" u="sng" dirty="0" smtClean="0"/>
              <a:t>Monoclonal</a:t>
            </a:r>
            <a:endParaRPr lang="en-US" sz="2800" b="1" u="sng" dirty="0"/>
          </a:p>
          <a:p>
            <a:pPr algn="just"/>
            <a:r>
              <a:rPr lang="en-US" sz="2800" dirty="0"/>
              <a:t>Commonly used	   </a:t>
            </a:r>
            <a:r>
              <a:rPr lang="en-US" sz="2800" dirty="0" smtClean="0"/>
              <a:t>                    Less </a:t>
            </a:r>
            <a:r>
              <a:rPr lang="en-US" sz="2800" dirty="0"/>
              <a:t>prevalent</a:t>
            </a:r>
          </a:p>
          <a:p>
            <a:pPr algn="just"/>
            <a:r>
              <a:rPr lang="en-US" sz="2800" dirty="0"/>
              <a:t>Raised in individual animals	   </a:t>
            </a:r>
            <a:r>
              <a:rPr lang="en-US" sz="2800" dirty="0" smtClean="0"/>
              <a:t>   Raised </a:t>
            </a:r>
            <a:r>
              <a:rPr lang="en-US" sz="2800" dirty="0"/>
              <a:t>from cell line</a:t>
            </a:r>
          </a:p>
          <a:p>
            <a:pPr algn="just"/>
            <a:r>
              <a:rPr lang="en-US" sz="2800" dirty="0"/>
              <a:t>Each lot requires validation	   </a:t>
            </a:r>
            <a:r>
              <a:rPr lang="en-US" sz="2800" dirty="0" smtClean="0"/>
              <a:t>   Single </a:t>
            </a:r>
            <a:r>
              <a:rPr lang="en-US" sz="2800" dirty="0"/>
              <a:t>validation</a:t>
            </a:r>
          </a:p>
          <a:p>
            <a:pPr algn="just"/>
            <a:r>
              <a:rPr lang="en-US" sz="2800" dirty="0"/>
              <a:t>Finite resource	   </a:t>
            </a:r>
            <a:r>
              <a:rPr lang="en-US" sz="2800" dirty="0" smtClean="0"/>
              <a:t>                          Can be </a:t>
            </a:r>
            <a:r>
              <a:rPr lang="en-US" sz="2800" dirty="0"/>
              <a:t>reordered</a:t>
            </a:r>
            <a:endParaRPr lang="en-US" sz="2800" dirty="0"/>
          </a:p>
        </p:txBody>
      </p:sp>
      <p:pic>
        <p:nvPicPr>
          <p:cNvPr id="3074" name="Picture 2" descr="rabbit-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35" y="4989995"/>
            <a:ext cx="1203888" cy="104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82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138" y="267642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How </a:t>
            </a:r>
            <a:r>
              <a:rPr lang="en-US" sz="3200" dirty="0" smtClean="0">
                <a:latin typeface="Gill Sans"/>
                <a:cs typeface="Gill Sans"/>
              </a:rPr>
              <a:t>Technology Development Relates</a:t>
            </a:r>
            <a:br>
              <a:rPr lang="en-US" sz="3200" dirty="0" smtClean="0">
                <a:latin typeface="Gill Sans"/>
                <a:cs typeface="Gill Sans"/>
              </a:rPr>
            </a:br>
            <a:r>
              <a:rPr lang="en-US" sz="3200" dirty="0" smtClean="0">
                <a:latin typeface="Gill Sans"/>
                <a:cs typeface="Gill Sans"/>
              </a:rPr>
              <a:t> </a:t>
            </a:r>
            <a:r>
              <a:rPr lang="en-US" sz="3200" dirty="0" smtClean="0">
                <a:latin typeface="Gill Sans"/>
                <a:cs typeface="Gill Sans"/>
              </a:rPr>
              <a:t>To Algorithm </a:t>
            </a:r>
            <a:r>
              <a:rPr lang="en-US" sz="3200" dirty="0" smtClean="0">
                <a:latin typeface="Gill Sans"/>
                <a:cs typeface="Gill Sans"/>
              </a:rPr>
              <a:t>Development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03836"/>
          </a:xfrm>
        </p:spPr>
        <p:txBody>
          <a:bodyPr>
            <a:noAutofit/>
          </a:bodyPr>
          <a:lstStyle/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 smtClean="0">
              <a:latin typeface="Gill Sans"/>
              <a:cs typeface="Gill Sans"/>
            </a:endParaRPr>
          </a:p>
          <a:p>
            <a:pPr marL="0" indent="0">
              <a:buNone/>
            </a:pPr>
            <a:r>
              <a:rPr lang="en-US" sz="2800" dirty="0" smtClean="0"/>
              <a:t>Algorithms </a:t>
            </a:r>
          </a:p>
          <a:p>
            <a:r>
              <a:rPr lang="en-US" sz="2800" dirty="0"/>
              <a:t>O</a:t>
            </a:r>
            <a:r>
              <a:rPr lang="en-US" sz="2800" dirty="0" smtClean="0"/>
              <a:t>nly work if you understand the data</a:t>
            </a:r>
          </a:p>
          <a:p>
            <a:r>
              <a:rPr lang="en-US" sz="2800" dirty="0" smtClean="0"/>
              <a:t>Algorithms are intrinsically limited by the information content of the data</a:t>
            </a:r>
          </a:p>
          <a:p>
            <a:pPr marL="0" indent="0">
              <a:buNone/>
            </a:pPr>
            <a:endParaRPr lang="en-US" sz="2800" dirty="0"/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417638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2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6743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Monoclonal vs Polyclonal Antibodies</a:t>
            </a:r>
            <a:endParaRPr lang="en-US" sz="32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715D487-C64C-5347-8687-6A5528323C80}" type="slidenum">
              <a:t>50</a:t>
            </a:fld>
            <a:endParaRPr lang="en-US" dirty="0"/>
          </a:p>
        </p:txBody>
      </p:sp>
      <p:pic>
        <p:nvPicPr>
          <p:cNvPr id="4098" name="Picture 2" descr="Image of monoclonal and polyclonal antibodi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71" y="1668129"/>
            <a:ext cx="7648072" cy="3518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7110" y="6033184"/>
            <a:ext cx="8592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from: </a:t>
            </a:r>
          </a:p>
          <a:p>
            <a:r>
              <a:rPr lang="en-US" dirty="0" smtClean="0"/>
              <a:t>http</a:t>
            </a:r>
            <a:r>
              <a:rPr lang="en-US" dirty="0"/>
              <a:t>://absoluteantibody.com/antibody-resources/antibody-overview/antibodies-as-tools/</a:t>
            </a:r>
          </a:p>
        </p:txBody>
      </p:sp>
    </p:spTree>
    <p:extLst>
      <p:ext uri="{BB962C8B-B14F-4D97-AF65-F5344CB8AC3E}">
        <p14:creationId xmlns:p14="http://schemas.microsoft.com/office/powerpoint/2010/main" val="27584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6743" cy="1143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Gill Sans"/>
                <a:cs typeface="Gill Sans"/>
              </a:rPr>
              <a:t>Systematically </a:t>
            </a:r>
            <a:r>
              <a:rPr lang="en-US" sz="2400" dirty="0" smtClean="0">
                <a:latin typeface="Gill Sans"/>
                <a:cs typeface="Gill Sans"/>
              </a:rPr>
              <a:t>Tested Assumptions </a:t>
            </a:r>
            <a:br>
              <a:rPr lang="en-US" sz="2400" dirty="0" smtClean="0">
                <a:latin typeface="Gill Sans"/>
                <a:cs typeface="Gill Sans"/>
              </a:rPr>
            </a:br>
            <a:r>
              <a:rPr lang="en-US" sz="2400" dirty="0" smtClean="0">
                <a:latin typeface="Gill Sans"/>
                <a:cs typeface="Gill Sans"/>
              </a:rPr>
              <a:t>Monoclonal vs Polyclonal Antibodies</a:t>
            </a:r>
            <a:endParaRPr lang="en-US" sz="24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715D487-C64C-5347-8687-6A5528323C80}" type="slidenum">
              <a:t>51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482814"/>
              </p:ext>
            </p:extLst>
          </p:nvPr>
        </p:nvGraphicFramePr>
        <p:xfrm>
          <a:off x="1468183" y="1415281"/>
          <a:ext cx="5764494" cy="222530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1687"/>
                <a:gridCol w="3702807"/>
              </a:tblGrid>
              <a:tr h="4869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Antibody Target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Region </a:t>
                      </a:r>
                      <a:r>
                        <a:rPr lang="en-US" sz="1800" dirty="0" smtClean="0">
                          <a:effectLst/>
                        </a:rPr>
                        <a:t>found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639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H3K27ac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Transcription start sites, enhancers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86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H3K27me3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Repressed regions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86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H3K4me1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Enhancers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86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H3K4me3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Transcription start sites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186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H3K9me3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Repressed regions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15785" y="3972971"/>
            <a:ext cx="856946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/>
              <a:t>2-4 technical replicates using both monoclonal and polyclonal antibodies to the same epitope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/>
              <a:t>Used the well characterized K562 cell line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smtClean="0"/>
              <a:t>Used automation to limit variability introduced in handling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49517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Gill Sans"/>
                <a:cs typeface="Gill Sans"/>
              </a:rPr>
              <a:t>Demonstration of </a:t>
            </a:r>
            <a:r>
              <a:rPr lang="en-US" sz="3200" dirty="0" smtClean="0">
                <a:latin typeface="Gill Sans"/>
                <a:cs typeface="Gill Sans"/>
              </a:rPr>
              <a:t>reproducibility</a:t>
            </a:r>
            <a:endParaRPr lang="en-US" sz="3200" dirty="0">
              <a:latin typeface="Gill Sans"/>
              <a:cs typeface="Gill Sans"/>
            </a:endParaRPr>
          </a:p>
        </p:txBody>
      </p:sp>
      <p:pic>
        <p:nvPicPr>
          <p:cNvPr id="2" name="Picture 1" descr="Fig-2v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8" t="4005" r="20550" b="14902"/>
          <a:stretch/>
        </p:blipFill>
        <p:spPr>
          <a:xfrm>
            <a:off x="1682168" y="1417638"/>
            <a:ext cx="5779665" cy="5561351"/>
          </a:xfrm>
          <a:prstGeom prst="rect">
            <a:avLst/>
          </a:prstGeom>
        </p:spPr>
      </p:pic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715D487-C64C-5347-8687-6A5528323C80}" type="slidenum"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89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353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>
                <a:latin typeface="Gill Sans"/>
                <a:cs typeface="Gill Sans"/>
              </a:rPr>
              <a:t>Demonstration of reproducibility: global</a:t>
            </a:r>
            <a:endParaRPr lang="en-US" sz="28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715D487-C64C-5347-8687-6A5528323C80}" type="slidenum">
              <a:t>53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1537" y="1225731"/>
            <a:ext cx="3564456" cy="31571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948" y="4252729"/>
            <a:ext cx="2869608" cy="26052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5414" y="4240029"/>
            <a:ext cx="2839320" cy="260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4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353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>
                <a:latin typeface="Gill Sans"/>
                <a:cs typeface="Gill Sans"/>
              </a:rPr>
              <a:t>Demonstration of reproducibility: global</a:t>
            </a:r>
            <a:endParaRPr lang="en-US" sz="28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715D487-C64C-5347-8687-6A5528323C80}" type="slidenum">
              <a:t>54</a:t>
            </a:fld>
            <a:endParaRPr lang="en-US" dirty="0"/>
          </a:p>
        </p:txBody>
      </p:sp>
      <p:pic>
        <p:nvPicPr>
          <p:cNvPr id="9" name="Picture 8"/>
          <p:cNvPicPr/>
          <p:nvPr/>
        </p:nvPicPr>
        <p:blipFill rotWithShape="1">
          <a:blip r:embed="rId4"/>
          <a:srcRect l="9617" r="8332"/>
          <a:stretch/>
        </p:blipFill>
        <p:spPr bwMode="auto">
          <a:xfrm>
            <a:off x="186116" y="1781056"/>
            <a:ext cx="8500683" cy="30903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/>
            </a:ext>
          </a:extLst>
        </p:spPr>
      </p:pic>
    </p:spTree>
    <p:extLst>
      <p:ext uri="{BB962C8B-B14F-4D97-AF65-F5344CB8AC3E}">
        <p14:creationId xmlns:p14="http://schemas.microsoft.com/office/powerpoint/2010/main" val="52417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3530"/>
            <a:ext cx="812845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latin typeface="Gill Sans"/>
                <a:cs typeface="Gill Sans"/>
              </a:rPr>
              <a:t>Demonstration of </a:t>
            </a:r>
            <a:r>
              <a:rPr lang="en-US" sz="2800" dirty="0" smtClean="0">
                <a:latin typeface="Gill Sans"/>
                <a:cs typeface="Gill Sans"/>
              </a:rPr>
              <a:t>Reproducibility by Region</a:t>
            </a:r>
            <a:endParaRPr lang="en-US" sz="28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715D487-C64C-5347-8687-6A5528323C80}" type="slidenum">
              <a:t>55</a:t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 rotWithShape="1">
          <a:blip r:embed="rId4"/>
          <a:srcRect l="8918" t="4212" r="8596" b="-1509"/>
          <a:stretch/>
        </p:blipFill>
        <p:spPr bwMode="auto">
          <a:xfrm>
            <a:off x="210392" y="1753097"/>
            <a:ext cx="8561373" cy="31587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/>
            </a:ext>
          </a:extLst>
        </p:spPr>
      </p:pic>
    </p:spTree>
    <p:extLst>
      <p:ext uri="{BB962C8B-B14F-4D97-AF65-F5344CB8AC3E}">
        <p14:creationId xmlns:p14="http://schemas.microsoft.com/office/powerpoint/2010/main" val="160720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3530"/>
            <a:ext cx="8128450" cy="1143000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latin typeface="Gill Sans"/>
                <a:cs typeface="Gill Sans"/>
              </a:rPr>
              <a:t>Demonstration of </a:t>
            </a:r>
            <a:r>
              <a:rPr lang="en-US" sz="2800" dirty="0" smtClean="0">
                <a:latin typeface="Gill Sans"/>
                <a:cs typeface="Gill Sans"/>
              </a:rPr>
              <a:t>Reproducibility by Region</a:t>
            </a:r>
            <a:endParaRPr lang="en-US" sz="28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715D487-C64C-5347-8687-6A5528323C80}" type="slidenum">
              <a:t>56</a:t>
            </a:fld>
            <a:endParaRPr lang="en-US" dirty="0"/>
          </a:p>
        </p:txBody>
      </p:sp>
      <p:pic>
        <p:nvPicPr>
          <p:cNvPr id="9" name="Picture 8"/>
          <p:cNvPicPr/>
          <p:nvPr/>
        </p:nvPicPr>
        <p:blipFill rotWithShape="1">
          <a:blip r:embed="rId4"/>
          <a:srcRect l="8655" r="8332"/>
          <a:stretch/>
        </p:blipFill>
        <p:spPr bwMode="auto">
          <a:xfrm>
            <a:off x="275129" y="1610315"/>
            <a:ext cx="8601834" cy="298596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/>
            </a:ext>
          </a:extLst>
        </p:spPr>
      </p:pic>
    </p:spTree>
    <p:extLst>
      <p:ext uri="{BB962C8B-B14F-4D97-AF65-F5344CB8AC3E}">
        <p14:creationId xmlns:p14="http://schemas.microsoft.com/office/powerpoint/2010/main" val="16234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715D487-C64C-5347-8687-6A5528323C80}" type="slidenum">
              <a:t>57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018" y="300502"/>
            <a:ext cx="6680532" cy="6268462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0300" y="300502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694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3353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Gill Sans"/>
                <a:cs typeface="Gill Sans"/>
              </a:rPr>
              <a:t>Failure of </a:t>
            </a:r>
            <a:r>
              <a:rPr lang="en-US" sz="2800" dirty="0" err="1" smtClean="0">
                <a:latin typeface="Gill Sans"/>
                <a:cs typeface="Gill Sans"/>
              </a:rPr>
              <a:t>ChIP</a:t>
            </a:r>
            <a:r>
              <a:rPr lang="en-US" sz="2800" dirty="0" smtClean="0">
                <a:latin typeface="Gill Sans"/>
                <a:cs typeface="Gill Sans"/>
              </a:rPr>
              <a:t>-Seq Replicate</a:t>
            </a:r>
            <a:endParaRPr lang="en-US" sz="28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715D487-C64C-5347-8687-6A5528323C80}" type="slidenum">
              <a:t>58</a:t>
            </a:fld>
            <a:endParaRPr lang="en-US" dirty="0"/>
          </a:p>
        </p:txBody>
      </p:sp>
      <p:pic>
        <p:nvPicPr>
          <p:cNvPr id="9" name="Picture 8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7" r="7272"/>
          <a:stretch/>
        </p:blipFill>
        <p:spPr bwMode="auto">
          <a:xfrm>
            <a:off x="457200" y="1608454"/>
            <a:ext cx="8229600" cy="44039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15="http://schemas.microsoft.com/office/word/2012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lc="http://schemas.openxmlformats.org/drawingml/2006/lockedCanvas"/>
            </a:ext>
          </a:extLst>
        </p:spPr>
      </p:pic>
    </p:spTree>
    <p:extLst>
      <p:ext uri="{BB962C8B-B14F-4D97-AF65-F5344CB8AC3E}">
        <p14:creationId xmlns:p14="http://schemas.microsoft.com/office/powerpoint/2010/main" val="3066332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6743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Conclusions</a:t>
            </a:r>
            <a:endParaRPr lang="en-US" sz="32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715D487-C64C-5347-8687-6A5528323C80}" type="slidenum">
              <a:t>59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672091"/>
            <a:ext cx="833075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/>
              <a:t>Individual antibodies differ and therefore need to be assessed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Antibodies differ but little evidence that polyclonal antibodies outperform </a:t>
            </a:r>
            <a:r>
              <a:rPr lang="en-US" sz="2800" dirty="0" err="1"/>
              <a:t>monoclonality</a:t>
            </a:r>
            <a:r>
              <a:rPr lang="en-US" sz="2800" dirty="0"/>
              <a:t> of the antibody as a class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 smtClean="0"/>
              <a:t>We have standardized our processes to use monoclonal antibodies as the default and think everybody should do the same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1628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Gill Sans"/>
                <a:cs typeface="Gill Sans"/>
              </a:rPr>
              <a:t>This Talk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03836"/>
          </a:xfrm>
        </p:spPr>
        <p:txBody>
          <a:bodyPr>
            <a:noAutofit/>
          </a:bodyPr>
          <a:lstStyle/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 smtClean="0">
              <a:latin typeface="Gill Sans"/>
              <a:cs typeface="Gill Sans"/>
            </a:endParaRPr>
          </a:p>
          <a:p>
            <a:r>
              <a:rPr lang="en-US" sz="2800" dirty="0"/>
              <a:t>Part 1: </a:t>
            </a:r>
            <a:r>
              <a:rPr lang="en-US" sz="2800" dirty="0" smtClean="0"/>
              <a:t>A brief history of NGS algorithms </a:t>
            </a:r>
            <a:r>
              <a:rPr lang="en-US" sz="2800" dirty="0"/>
              <a:t>that </a:t>
            </a:r>
            <a:r>
              <a:rPr lang="en-US" sz="2800" dirty="0" smtClean="0"/>
              <a:t>were greatly improved by accounting for </a:t>
            </a:r>
            <a:r>
              <a:rPr lang="en-US" sz="2800" dirty="0"/>
              <a:t>artifacts in the </a:t>
            </a:r>
            <a:r>
              <a:rPr lang="en-US" sz="2800" dirty="0" smtClean="0"/>
              <a:t>data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Part 2: </a:t>
            </a:r>
            <a:r>
              <a:rPr lang="en-US" sz="2800" dirty="0" smtClean="0"/>
              <a:t>A systematic approach to the discovery of data attributes based on BTL’s development of emerging technologies</a:t>
            </a:r>
            <a:endParaRPr lang="en-US" sz="2800" dirty="0"/>
          </a:p>
          <a:p>
            <a:pPr marL="0" indent="0" algn="ctr" defTabSz="409806">
              <a:spcBef>
                <a:spcPts val="984"/>
              </a:spcBef>
              <a:buSzPct val="100000"/>
              <a:buNone/>
              <a:defRPr sz="1800"/>
            </a:pPr>
            <a:endParaRPr lang="en-US" sz="28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7321551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Gill Sans"/>
                <a:cs typeface="Gill Sans"/>
              </a:rPr>
              <a:t>Conclusions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5508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Gill Sans"/>
              </a:rPr>
              <a:t>Close collaboration between wet and dry labs is </a:t>
            </a:r>
            <a:r>
              <a:rPr lang="en-US" sz="2800" dirty="0" smtClean="0">
                <a:latin typeface="Gill Sans"/>
              </a:rPr>
              <a:t>imperative.</a:t>
            </a:r>
            <a:endParaRPr lang="en-US" sz="2800" dirty="0">
              <a:latin typeface="Gill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800" dirty="0" smtClean="0">
              <a:latin typeface="Gill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ill Sans"/>
              </a:rPr>
              <a:t>Improving the data is often more effective than improving your algorithms. Get </a:t>
            </a:r>
            <a:r>
              <a:rPr lang="en-US" sz="2800" dirty="0" smtClean="0">
                <a:latin typeface="Gill Sans"/>
              </a:rPr>
              <a:t>better </a:t>
            </a:r>
            <a:r>
              <a:rPr lang="en-US" sz="2800" dirty="0" smtClean="0">
                <a:latin typeface="Gill Sans"/>
              </a:rPr>
              <a:t>(more!) data when you can through these collaborations</a:t>
            </a:r>
            <a:endParaRPr lang="en-US" sz="2800" dirty="0">
              <a:latin typeface="Gill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800" dirty="0">
              <a:latin typeface="Gill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Gill Sans"/>
              </a:rPr>
              <a:t>A deep understanding of the processes that generate the data is as important as a deep understanding of algorithms</a:t>
            </a:r>
            <a:endParaRPr lang="en-US" sz="2800" dirty="0" smtClean="0">
              <a:latin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168275" y="1271732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0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latin typeface="Gill Sans"/>
                <a:cs typeface="Gill Sans"/>
              </a:rPr>
              <a:t>Acknowledgements</a:t>
            </a:r>
            <a:endParaRPr lang="en-US" sz="3200" dirty="0">
              <a:latin typeface="Gill Sans"/>
              <a:cs typeface="Gill Sans"/>
            </a:endParaRPr>
          </a:p>
        </p:txBody>
      </p:sp>
      <p:cxnSp>
        <p:nvCxnSpPr>
          <p:cNvPr id="8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9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61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6687" y="1514036"/>
            <a:ext cx="23774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b="1" dirty="0" err="1" smtClean="0">
                <a:latin typeface="Gill Sans"/>
              </a:rPr>
              <a:t>ChIP</a:t>
            </a:r>
            <a:r>
              <a:rPr lang="en-US" b="1" dirty="0" smtClean="0">
                <a:latin typeface="Gill Sans"/>
              </a:rPr>
              <a:t>-Seq</a:t>
            </a:r>
            <a:endParaRPr lang="en-US" dirty="0">
              <a:latin typeface="Gill Sans"/>
            </a:endParaRPr>
          </a:p>
          <a:p>
            <a:pPr fontAlgn="t"/>
            <a:r>
              <a:rPr lang="en-US" dirty="0" err="1">
                <a:latin typeface="Gill Sans"/>
              </a:rPr>
              <a:t>Alon</a:t>
            </a:r>
            <a:r>
              <a:rPr lang="en-US" dirty="0">
                <a:latin typeface="Gill Sans"/>
              </a:rPr>
              <a:t> </a:t>
            </a:r>
            <a:r>
              <a:rPr lang="en-US" dirty="0" smtClean="0">
                <a:latin typeface="Gill Sans"/>
              </a:rPr>
              <a:t>Goren</a:t>
            </a:r>
          </a:p>
          <a:p>
            <a:pPr fontAlgn="t"/>
            <a:r>
              <a:rPr lang="en-US" dirty="0">
                <a:latin typeface="Gill Sans"/>
              </a:rPr>
              <a:t>Cathy </a:t>
            </a:r>
            <a:r>
              <a:rPr lang="en-US" dirty="0" err="1" smtClean="0">
                <a:latin typeface="Gill Sans"/>
              </a:rPr>
              <a:t>Xue</a:t>
            </a:r>
            <a:endParaRPr lang="en-US" dirty="0" smtClean="0">
              <a:latin typeface="Gill Sans"/>
            </a:endParaRPr>
          </a:p>
          <a:p>
            <a:pPr fontAlgn="t"/>
            <a:r>
              <a:rPr lang="en-US" dirty="0"/>
              <a:t>Elizabeth </a:t>
            </a:r>
            <a:r>
              <a:rPr lang="en-US" dirty="0" err="1"/>
              <a:t>Gienger</a:t>
            </a:r>
            <a:endParaRPr lang="en-US" dirty="0">
              <a:latin typeface="Gill Sans"/>
            </a:endParaRPr>
          </a:p>
          <a:p>
            <a:r>
              <a:rPr lang="en-US" dirty="0">
                <a:latin typeface="Gill Sans"/>
              </a:rPr>
              <a:t>Adrianne Gladden</a:t>
            </a:r>
          </a:p>
          <a:p>
            <a:r>
              <a:rPr lang="en-US" dirty="0">
                <a:latin typeface="Gill Sans"/>
              </a:rPr>
              <a:t>Ed </a:t>
            </a:r>
            <a:r>
              <a:rPr lang="en-US" dirty="0" err="1">
                <a:latin typeface="Gill Sans"/>
              </a:rPr>
              <a:t>Kelliher</a:t>
            </a:r>
            <a:endParaRPr lang="en-US" baseline="30000" dirty="0">
              <a:latin typeface="Gill Sans"/>
            </a:endParaRPr>
          </a:p>
          <a:p>
            <a:r>
              <a:rPr lang="en-US" dirty="0">
                <a:latin typeface="Gill Sans"/>
              </a:rPr>
              <a:t>Catherine </a:t>
            </a:r>
            <a:r>
              <a:rPr lang="en-US" dirty="0">
                <a:latin typeface="Gill Sans"/>
              </a:rPr>
              <a:t>L</a:t>
            </a:r>
            <a:r>
              <a:rPr lang="en-US" dirty="0" smtClean="0">
                <a:latin typeface="Gill Sans"/>
              </a:rPr>
              <a:t>i</a:t>
            </a:r>
            <a:endParaRPr lang="en-US" dirty="0">
              <a:latin typeface="Gill Sans"/>
            </a:endParaRPr>
          </a:p>
          <a:p>
            <a:r>
              <a:rPr lang="en-US" dirty="0" smtClean="0">
                <a:latin typeface="Gill Sans"/>
              </a:rPr>
              <a:t>Ashli Davis</a:t>
            </a:r>
          </a:p>
          <a:p>
            <a:r>
              <a:rPr lang="en-US" dirty="0" smtClean="0">
                <a:latin typeface="Gill Sans"/>
              </a:rPr>
              <a:t>Patrick Boyle</a:t>
            </a:r>
            <a:endParaRPr lang="en-US" dirty="0">
              <a:latin typeface="Gill Sans"/>
            </a:endParaRPr>
          </a:p>
          <a:p>
            <a:r>
              <a:rPr lang="en-US" dirty="0" smtClean="0">
                <a:latin typeface="Gill Sans"/>
              </a:rPr>
              <a:t>Chad </a:t>
            </a:r>
            <a:r>
              <a:rPr lang="en-US" dirty="0" err="1">
                <a:latin typeface="Gill Sans"/>
              </a:rPr>
              <a:t>Nusbaum</a:t>
            </a:r>
            <a:endParaRPr lang="en-US" dirty="0">
              <a:latin typeface="Gill Sans"/>
            </a:endParaRPr>
          </a:p>
          <a:p>
            <a:r>
              <a:rPr lang="en-US" dirty="0" smtClean="0">
                <a:latin typeface="Gill Sans"/>
              </a:rPr>
              <a:t>Charles </a:t>
            </a:r>
            <a:r>
              <a:rPr lang="en-US" dirty="0" smtClean="0">
                <a:latin typeface="Gill Sans"/>
              </a:rPr>
              <a:t>Epstein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54444" y="1417638"/>
            <a:ext cx="23774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b="1" dirty="0" smtClean="0">
                <a:latin typeface="Gill Sans"/>
              </a:rPr>
              <a:t>BTL</a:t>
            </a:r>
            <a:endParaRPr lang="en-US" b="1" dirty="0">
              <a:latin typeface="Gill Sans"/>
            </a:endParaRPr>
          </a:p>
          <a:p>
            <a:pPr fontAlgn="t"/>
            <a:r>
              <a:rPr lang="en-US" dirty="0" smtClean="0">
                <a:latin typeface="Gill Sans"/>
              </a:rPr>
              <a:t>Chad </a:t>
            </a:r>
            <a:r>
              <a:rPr lang="en-US" dirty="0" err="1" smtClean="0">
                <a:latin typeface="Gill Sans"/>
              </a:rPr>
              <a:t>Nusbaum</a:t>
            </a:r>
            <a:endParaRPr lang="en-US" dirty="0" smtClean="0">
              <a:latin typeface="Gill Sans"/>
            </a:endParaRPr>
          </a:p>
          <a:p>
            <a:pPr fontAlgn="t"/>
            <a:r>
              <a:rPr lang="en-US" dirty="0" smtClean="0">
                <a:latin typeface="Gill Sans"/>
              </a:rPr>
              <a:t>Sarah </a:t>
            </a:r>
            <a:r>
              <a:rPr lang="en-US" dirty="0" smtClean="0">
                <a:latin typeface="Gill Sans"/>
              </a:rPr>
              <a:t>Young</a:t>
            </a:r>
          </a:p>
          <a:p>
            <a:pPr fontAlgn="t"/>
            <a:r>
              <a:rPr lang="en-US" dirty="0" smtClean="0">
                <a:latin typeface="Gill Sans"/>
              </a:rPr>
              <a:t>Scott </a:t>
            </a:r>
            <a:r>
              <a:rPr lang="en-US" dirty="0" err="1" smtClean="0">
                <a:latin typeface="Gill Sans"/>
              </a:rPr>
              <a:t>Steelman</a:t>
            </a:r>
            <a:endParaRPr lang="en-US" dirty="0" smtClean="0">
              <a:latin typeface="Gill Sans"/>
            </a:endParaRPr>
          </a:p>
          <a:p>
            <a:pPr fontAlgn="t"/>
            <a:r>
              <a:rPr lang="en-US" dirty="0">
                <a:latin typeface="Gill Sans"/>
              </a:rPr>
              <a:t>James </a:t>
            </a:r>
            <a:r>
              <a:rPr lang="en-US" dirty="0" err="1" smtClean="0">
                <a:latin typeface="Gill Sans"/>
              </a:rPr>
              <a:t>Bochicchio</a:t>
            </a:r>
            <a:endParaRPr lang="en-US" dirty="0" smtClean="0">
              <a:latin typeface="Gill Sans"/>
            </a:endParaRPr>
          </a:p>
          <a:p>
            <a:pPr fontAlgn="t"/>
            <a:endParaRPr lang="en-US" dirty="0" smtClean="0">
              <a:latin typeface="Gill Sans"/>
            </a:endParaRPr>
          </a:p>
          <a:p>
            <a:pPr fontAlgn="t"/>
            <a:endParaRPr lang="en-US" dirty="0">
              <a:latin typeface="Gill Sans"/>
            </a:endParaRPr>
          </a:p>
          <a:p>
            <a:pPr fontAlgn="t"/>
            <a:endParaRPr lang="en-US" dirty="0">
              <a:latin typeface="Gill Sans"/>
            </a:endParaRPr>
          </a:p>
          <a:p>
            <a:pPr fontAlgn="t"/>
            <a:r>
              <a:rPr lang="en-US" b="1" dirty="0" err="1" smtClean="0">
                <a:latin typeface="Gill Sans"/>
              </a:rPr>
              <a:t>Gifters</a:t>
            </a:r>
            <a:r>
              <a:rPr lang="en-US" b="1" dirty="0" smtClean="0">
                <a:latin typeface="Gill Sans"/>
              </a:rPr>
              <a:t> of slides:</a:t>
            </a:r>
          </a:p>
          <a:p>
            <a:pPr fontAlgn="t"/>
            <a:r>
              <a:rPr lang="en-US" dirty="0" smtClean="0">
                <a:latin typeface="Gill Sans"/>
              </a:rPr>
              <a:t>Gabor Marth</a:t>
            </a:r>
          </a:p>
          <a:p>
            <a:pPr fontAlgn="t"/>
            <a:r>
              <a:rPr lang="en-US" dirty="0" smtClean="0">
                <a:latin typeface="Gill Sans"/>
              </a:rPr>
              <a:t>Melissa </a:t>
            </a:r>
            <a:r>
              <a:rPr lang="en-US" dirty="0" err="1" smtClean="0">
                <a:latin typeface="Gill Sans"/>
              </a:rPr>
              <a:t>Gymrek</a:t>
            </a:r>
            <a:endParaRPr lang="en-US" dirty="0" smtClean="0">
              <a:latin typeface="Gill Sans"/>
            </a:endParaRPr>
          </a:p>
          <a:p>
            <a:pPr fontAlgn="t"/>
            <a:r>
              <a:rPr lang="en-US" dirty="0" smtClean="0">
                <a:latin typeface="Gill Sans"/>
              </a:rPr>
              <a:t>Alistair Ward</a:t>
            </a:r>
          </a:p>
        </p:txBody>
      </p:sp>
    </p:spTree>
    <p:extLst>
      <p:ext uri="{BB962C8B-B14F-4D97-AF65-F5344CB8AC3E}">
        <p14:creationId xmlns:p14="http://schemas.microsoft.com/office/powerpoint/2010/main" val="139848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 smtClean="0">
                <a:latin typeface="Gill Sans"/>
                <a:cs typeface="Gill Sans"/>
              </a:rPr>
              <a:t>2008: Recalibrating Base Qualities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303836"/>
          </a:xfrm>
        </p:spPr>
        <p:txBody>
          <a:bodyPr>
            <a:noAutofit/>
          </a:bodyPr>
          <a:lstStyle/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 smtClean="0">
              <a:latin typeface="Gill Sans"/>
              <a:cs typeface="Gill Sans"/>
            </a:endParaRPr>
          </a:p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 smtClean="0">
              <a:latin typeface="Gill Sans"/>
              <a:cs typeface="Gill Sans"/>
            </a:endParaRPr>
          </a:p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>
              <a:latin typeface="Gill Sans"/>
              <a:cs typeface="Gill Sans"/>
            </a:endParaRPr>
          </a:p>
          <a:p>
            <a:pPr marL="0" indent="0" defTabSz="409806">
              <a:lnSpc>
                <a:spcPct val="60000"/>
              </a:lnSpc>
              <a:spcBef>
                <a:spcPts val="984"/>
              </a:spcBef>
              <a:buSzPct val="100000"/>
              <a:buNone/>
              <a:defRPr sz="1800"/>
            </a:pPr>
            <a:endParaRPr lang="en-US" sz="2800" dirty="0">
              <a:latin typeface="Gill Sans"/>
              <a:cs typeface="Gill Sans"/>
            </a:endParaRPr>
          </a:p>
          <a:p>
            <a:pPr marL="0" indent="0" defTabSz="409806">
              <a:spcBef>
                <a:spcPts val="984"/>
              </a:spcBef>
              <a:buSzPct val="100000"/>
              <a:buNone/>
              <a:defRPr sz="1800"/>
            </a:pPr>
            <a:endParaRPr lang="en-US" sz="2800" dirty="0" smtClean="0">
              <a:latin typeface="Gill Sans"/>
              <a:cs typeface="Gill Sans"/>
            </a:endParaRPr>
          </a:p>
          <a:p>
            <a:pPr marL="0" indent="0" defTabSz="409806">
              <a:spcBef>
                <a:spcPts val="984"/>
              </a:spcBef>
              <a:buSzPct val="100000"/>
              <a:buNone/>
              <a:defRPr sz="1800"/>
            </a:pPr>
            <a:endParaRPr lang="en-US" sz="28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7500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06903" y="2490208"/>
            <a:ext cx="765506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atin typeface="Gill Sans"/>
                <a:cs typeface="Gill Sans"/>
              </a:rPr>
              <a:t>Work of Aaron Quinlan in </a:t>
            </a:r>
          </a:p>
          <a:p>
            <a:pPr algn="ctr"/>
            <a:endParaRPr lang="en-US" sz="2800" dirty="0">
              <a:latin typeface="Gill Sans"/>
              <a:cs typeface="Gill Sans"/>
            </a:endParaRPr>
          </a:p>
          <a:p>
            <a:pPr algn="ctr"/>
            <a:r>
              <a:rPr lang="en-US" sz="2800" dirty="0" smtClean="0">
                <a:latin typeface="Gill Sans"/>
                <a:cs typeface="Gill Sans"/>
              </a:rPr>
              <a:t>Gabor Marth’s Lab at Boston College</a:t>
            </a:r>
          </a:p>
          <a:p>
            <a:pPr algn="ctr"/>
            <a:endParaRPr lang="en-US" sz="2800" dirty="0" smtClean="0">
              <a:latin typeface="Gill Sans"/>
              <a:cs typeface="Gill Sans"/>
            </a:endParaRPr>
          </a:p>
          <a:p>
            <a:pPr algn="ctr"/>
            <a:r>
              <a:rPr lang="en-US" sz="2800" dirty="0" smtClean="0">
                <a:latin typeface="Gill Sans"/>
                <a:cs typeface="Gill Sans"/>
              </a:rPr>
              <a:t>(both now at the University of Utah)</a:t>
            </a:r>
            <a:endParaRPr lang="en-US" sz="2800" dirty="0">
              <a:latin typeface="Gill Sans"/>
              <a:cs typeface="Gill Sans"/>
            </a:endParaRPr>
          </a:p>
        </p:txBody>
      </p:sp>
      <p:pic>
        <p:nvPicPr>
          <p:cNvPr id="8" name="Picture 7" descr="59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909" y="5949686"/>
            <a:ext cx="863242" cy="863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https://lh4.googleusercontent.com/-qtPckFVMPhw/TsGLn7YnchI/AAAAAAAAAl4/tlxmiHfMPas/s139-no/U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343" y="5935413"/>
            <a:ext cx="891789" cy="891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36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Gill Sans"/>
                <a:cs typeface="Gill Sans"/>
              </a:rPr>
              <a:t>Variant Calling</a:t>
            </a:r>
            <a:endParaRPr lang="en-US" sz="20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52469" y="1704717"/>
            <a:ext cx="8707394" cy="3884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sz="2400" u="sng" kern="0" dirty="0" smtClean="0">
                <a:latin typeface="Consolas" pitchFamily="49" charset="0"/>
              </a:rPr>
              <a:t>Reference Sequence</a:t>
            </a:r>
            <a:r>
              <a:rPr lang="en-US" sz="2400" u="sng" kern="0" dirty="0">
                <a:latin typeface="Consolas" pitchFamily="49" charset="0"/>
              </a:rPr>
              <a:t>: </a:t>
            </a:r>
            <a:r>
              <a:rPr lang="en-US" sz="2400" u="sng" kern="0" dirty="0" smtClean="0">
                <a:latin typeface="Consolas" pitchFamily="49" charset="0"/>
              </a:rPr>
              <a:t> </a:t>
            </a:r>
            <a:r>
              <a:rPr lang="en-US" sz="2400" b="1" u="sng" kern="0" dirty="0" smtClean="0">
                <a:latin typeface="Consolas" pitchFamily="49" charset="0"/>
              </a:rPr>
              <a:t>TCCATTTGGCGGTTCAAATCAGTATCGAT</a:t>
            </a:r>
            <a:endParaRPr lang="en-US" sz="2400" b="1" u="sng" kern="0" dirty="0">
              <a:latin typeface="Consolas" pitchFamily="49" charset="0"/>
            </a:endParaRP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sz="2400" kern="0" dirty="0">
                <a:latin typeface="Consolas" pitchFamily="49" charset="0"/>
              </a:rPr>
              <a:t>Reads:       </a:t>
            </a:r>
            <a:r>
              <a:rPr lang="en-US" sz="2400" kern="0" dirty="0">
                <a:solidFill>
                  <a:schemeClr val="hlink"/>
                </a:solidFill>
                <a:latin typeface="Consolas" pitchFamily="49" charset="0"/>
              </a:rPr>
              <a:t>         </a:t>
            </a:r>
            <a:r>
              <a:rPr lang="en-US" sz="24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</a:rPr>
              <a:t>CCGATTTG</a:t>
            </a:r>
            <a:r>
              <a:rPr lang="en-US" sz="2400" b="1" kern="0" dirty="0" smtClean="0">
                <a:solidFill>
                  <a:srgbClr val="FF0000"/>
                </a:solidFill>
                <a:latin typeface="Consolas" pitchFamily="49" charset="0"/>
              </a:rPr>
              <a:t>A</a:t>
            </a:r>
            <a:r>
              <a:rPr lang="en-US" sz="24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</a:rPr>
              <a:t>GGTTCAAA</a:t>
            </a:r>
            <a:r>
              <a:rPr lang="en-US" sz="2400" b="1" kern="0" dirty="0" smtClean="0">
                <a:solidFill>
                  <a:srgbClr val="FF0000"/>
                </a:solidFill>
                <a:latin typeface="Consolas" pitchFamily="49" charset="0"/>
              </a:rPr>
              <a:t>G</a:t>
            </a:r>
            <a:r>
              <a:rPr lang="en-US" sz="24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</a:rPr>
              <a:t>CAGTATCGA</a:t>
            </a:r>
          </a:p>
          <a:p>
            <a:pPr>
              <a:lnSpc>
                <a:spcPct val="80000"/>
              </a:lnSpc>
            </a:pPr>
            <a:r>
              <a:rPr lang="en-US" sz="24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</a:rPr>
              <a:t> </a:t>
            </a:r>
            <a:r>
              <a:rPr lang="en-US" sz="24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</a:rPr>
              <a:t>                      CGATTTG</a:t>
            </a:r>
            <a:r>
              <a:rPr lang="en-US" sz="2400" b="1" kern="0" dirty="0" smtClean="0">
                <a:solidFill>
                  <a:srgbClr val="FF0000"/>
                </a:solidFill>
                <a:latin typeface="Consolas" pitchFamily="49" charset="0"/>
              </a:rPr>
              <a:t>A</a:t>
            </a:r>
            <a:r>
              <a:rPr lang="en-US" sz="24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</a:rPr>
              <a:t>GGTTCAAATCAGTATCGAT</a:t>
            </a:r>
          </a:p>
          <a:p>
            <a:pPr>
              <a:lnSpc>
                <a:spcPct val="80000"/>
              </a:lnSpc>
            </a:pPr>
            <a:r>
              <a:rPr lang="en-US" sz="24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</a:rPr>
              <a:t> </a:t>
            </a:r>
            <a:r>
              <a:rPr lang="en-US" sz="24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</a:rPr>
              <a:t>                     CCGATTTG</a:t>
            </a:r>
            <a:r>
              <a:rPr lang="en-US" sz="2400" b="1" kern="0" dirty="0" smtClean="0">
                <a:solidFill>
                  <a:srgbClr val="FF0000"/>
                </a:solidFill>
                <a:latin typeface="Consolas" pitchFamily="49" charset="0"/>
              </a:rPr>
              <a:t>A</a:t>
            </a:r>
            <a:r>
              <a:rPr lang="en-US" sz="24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</a:rPr>
              <a:t>GGTTCAAATCAGTATCGA</a:t>
            </a:r>
          </a:p>
          <a:p>
            <a:pPr>
              <a:lnSpc>
                <a:spcPct val="80000"/>
              </a:lnSpc>
            </a:pPr>
            <a:r>
              <a:rPr lang="en-US" sz="24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</a:rPr>
              <a:t> </a:t>
            </a:r>
            <a:r>
              <a:rPr lang="en-US" sz="24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</a:rPr>
              <a:t>                    TCCGATTTG</a:t>
            </a:r>
            <a:r>
              <a:rPr lang="en-US" sz="2400" b="1" kern="0" dirty="0" smtClean="0">
                <a:solidFill>
                  <a:srgbClr val="FF0000"/>
                </a:solidFill>
                <a:latin typeface="Consolas" pitchFamily="49" charset="0"/>
              </a:rPr>
              <a:t>A</a:t>
            </a:r>
            <a:r>
              <a:rPr lang="en-US" sz="24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</a:rPr>
              <a:t>GGTTCAAATCAGTATCG</a:t>
            </a:r>
          </a:p>
          <a:p>
            <a:pPr>
              <a:lnSpc>
                <a:spcPct val="80000"/>
              </a:lnSpc>
            </a:pPr>
            <a:endParaRPr lang="en-US" sz="2400" kern="0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pitchFamily="49" charset="0"/>
            </a:endParaRPr>
          </a:p>
          <a:p>
            <a:pPr>
              <a:lnSpc>
                <a:spcPct val="80000"/>
              </a:lnSpc>
            </a:pPr>
            <a:endParaRPr lang="en-US" sz="2400" b="1" kern="0" dirty="0" smtClean="0">
              <a:solidFill>
                <a:srgbClr val="FF0000"/>
              </a:solidFill>
              <a:latin typeface="Consolas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2400" b="1" kern="0" dirty="0" smtClean="0">
                <a:solidFill>
                  <a:srgbClr val="FF0000"/>
                </a:solidFill>
                <a:latin typeface="Consolas" pitchFamily="49" charset="0"/>
              </a:rPr>
              <a:t>A </a:t>
            </a:r>
            <a:r>
              <a:rPr lang="en-US" sz="2000" kern="0" dirty="0" smtClean="0">
                <a:latin typeface="Gill Sans"/>
              </a:rPr>
              <a:t>= likely homozygous variant 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endParaRPr lang="en-US" kern="0" dirty="0" smtClean="0">
              <a:solidFill>
                <a:schemeClr val="accent1"/>
              </a:solidFill>
              <a:latin typeface="Consolas" pitchFamily="49" charset="0"/>
            </a:endParaRP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sz="2400" b="1" kern="0" dirty="0" smtClean="0">
                <a:solidFill>
                  <a:srgbClr val="FF0000"/>
                </a:solidFill>
                <a:latin typeface="Consolas" pitchFamily="49" charset="0"/>
              </a:rPr>
              <a:t>G</a:t>
            </a:r>
            <a:r>
              <a:rPr lang="en-US" b="1" kern="0" dirty="0" smtClean="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en-US" sz="2000" kern="0" dirty="0">
                <a:latin typeface="Gill Sans"/>
              </a:rPr>
              <a:t>= </a:t>
            </a:r>
            <a:r>
              <a:rPr lang="en-US" sz="2000" kern="0" dirty="0" smtClean="0">
                <a:latin typeface="Gill Sans"/>
              </a:rPr>
              <a:t>heterozygous variant or sequencing error?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endParaRPr lang="en-US" sz="2000" kern="0" dirty="0">
              <a:solidFill>
                <a:schemeClr val="accent1"/>
              </a:solidFill>
              <a:latin typeface="Gill Sans"/>
            </a:endParaRPr>
          </a:p>
          <a:p>
            <a:pPr>
              <a:lnSpc>
                <a:spcPct val="80000"/>
              </a:lnSpc>
              <a:buFont typeface="Arial" charset="0"/>
              <a:buNone/>
            </a:pPr>
            <a:endParaRPr lang="en-US" kern="0" dirty="0" smtClean="0">
              <a:solidFill>
                <a:schemeClr val="accent1"/>
              </a:solidFill>
              <a:latin typeface="Consolas" pitchFamily="49" charset="0"/>
            </a:endParaRPr>
          </a:p>
          <a:p>
            <a:pPr>
              <a:lnSpc>
                <a:spcPct val="80000"/>
              </a:lnSpc>
              <a:buFont typeface="Arial" charset="0"/>
              <a:buNone/>
            </a:pPr>
            <a:endParaRPr lang="en-US" kern="0" dirty="0">
              <a:solidFill>
                <a:schemeClr val="accent1"/>
              </a:solidFill>
              <a:latin typeface="Consolas" pitchFamily="49" charset="0"/>
            </a:endParaRP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kern="0" dirty="0" smtClean="0">
                <a:solidFill>
                  <a:schemeClr val="accent1"/>
                </a:solidFill>
                <a:latin typeface="Consolas" pitchFamily="49" charset="0"/>
              </a:rPr>
              <a:t>                        </a:t>
            </a:r>
            <a:r>
              <a:rPr lang="en-US" b="1" kern="0" dirty="0" smtClean="0">
                <a:solidFill>
                  <a:schemeClr val="accent1"/>
                </a:solidFill>
                <a:latin typeface="Consolas" pitchFamily="49" charset="0"/>
              </a:rPr>
              <a:t> </a:t>
            </a:r>
            <a:endParaRPr lang="en-US" b="1" kern="0" dirty="0">
              <a:solidFill>
                <a:schemeClr val="accent1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26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138" y="274638"/>
            <a:ext cx="7805597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latin typeface="Gill Sans"/>
                <a:cs typeface="Gill Sans"/>
              </a:rPr>
              <a:t>Inferring Base Accuracy in Variant </a:t>
            </a:r>
            <a:r>
              <a:rPr lang="en-US" sz="3600" dirty="0" smtClean="0">
                <a:latin typeface="Gill Sans"/>
                <a:cs typeface="Gill Sans"/>
              </a:rPr>
              <a:t>Calling</a:t>
            </a:r>
            <a:endParaRPr lang="en-US" sz="2000" dirty="0">
              <a:latin typeface="Gill Sans"/>
              <a:cs typeface="Gill Sans"/>
            </a:endParaRPr>
          </a:p>
        </p:txBody>
      </p:sp>
      <p:cxnSp>
        <p:nvCxnSpPr>
          <p:cNvPr id="6" name="Straight Connector 1"/>
          <p:cNvCxnSpPr>
            <a:cxnSpLocks noChangeShapeType="1"/>
          </p:cNvCxnSpPr>
          <p:nvPr/>
        </p:nvCxnSpPr>
        <p:spPr bwMode="auto">
          <a:xfrm>
            <a:off x="84138" y="1196975"/>
            <a:ext cx="8975725" cy="0"/>
          </a:xfrm>
          <a:prstGeom prst="line">
            <a:avLst/>
          </a:prstGeom>
          <a:noFill/>
          <a:ln w="25400">
            <a:solidFill>
              <a:srgbClr val="0070C0"/>
            </a:solidFill>
            <a:miter lim="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pic>
        <p:nvPicPr>
          <p:cNvPr id="7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8751" y="276226"/>
            <a:ext cx="1206500" cy="773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5D487-C64C-5347-8687-6A5528323C80}" type="slidenum">
              <a:t>9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52469" y="1796267"/>
            <a:ext cx="8707394" cy="4869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sz="2400" u="sng" kern="0" dirty="0" smtClean="0">
                <a:latin typeface="Consolas" pitchFamily="49" charset="0"/>
              </a:rPr>
              <a:t>Reference Sequence</a:t>
            </a:r>
            <a:r>
              <a:rPr lang="en-US" sz="2400" u="sng" kern="0" dirty="0">
                <a:latin typeface="Consolas" pitchFamily="49" charset="0"/>
              </a:rPr>
              <a:t>: </a:t>
            </a:r>
            <a:r>
              <a:rPr lang="en-US" sz="2400" u="sng" kern="0" dirty="0" smtClean="0">
                <a:latin typeface="Consolas" pitchFamily="49" charset="0"/>
              </a:rPr>
              <a:t> </a:t>
            </a:r>
            <a:r>
              <a:rPr lang="en-US" sz="2400" b="1" u="sng" kern="0" dirty="0" smtClean="0">
                <a:latin typeface="Consolas" pitchFamily="49" charset="0"/>
              </a:rPr>
              <a:t>TCCATTTGGCGGTTCAAATCAGTATCGAT</a:t>
            </a:r>
            <a:endParaRPr lang="en-US" sz="2400" b="1" u="sng" kern="0" dirty="0">
              <a:latin typeface="Consolas" pitchFamily="49" charset="0"/>
            </a:endParaRP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sz="2400" kern="0" dirty="0">
                <a:latin typeface="Consolas" pitchFamily="49" charset="0"/>
              </a:rPr>
              <a:t>Reads:       </a:t>
            </a:r>
            <a:r>
              <a:rPr lang="en-US" sz="2400" kern="0" dirty="0">
                <a:solidFill>
                  <a:schemeClr val="hlink"/>
                </a:solidFill>
                <a:latin typeface="Consolas" pitchFamily="49" charset="0"/>
              </a:rPr>
              <a:t>         </a:t>
            </a:r>
            <a:r>
              <a:rPr lang="en-US" sz="24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</a:rPr>
              <a:t>CCGATTTG</a:t>
            </a:r>
            <a:r>
              <a:rPr lang="en-US" sz="2400" b="1" kern="0" dirty="0" smtClean="0">
                <a:solidFill>
                  <a:srgbClr val="FF0000"/>
                </a:solidFill>
                <a:latin typeface="Consolas" pitchFamily="49" charset="0"/>
              </a:rPr>
              <a:t>A</a:t>
            </a:r>
            <a:r>
              <a:rPr lang="en-US" sz="24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</a:rPr>
              <a:t>GGTTCAAA</a:t>
            </a:r>
            <a:r>
              <a:rPr lang="en-US" sz="2400" b="1" kern="0" dirty="0" smtClean="0">
                <a:solidFill>
                  <a:srgbClr val="FF0000"/>
                </a:solidFill>
                <a:latin typeface="Consolas" pitchFamily="49" charset="0"/>
              </a:rPr>
              <a:t>G</a:t>
            </a:r>
            <a:r>
              <a:rPr lang="en-US" sz="24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</a:rPr>
              <a:t>CAGTATCGA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sz="2400" kern="0" dirty="0" smtClean="0">
                <a:latin typeface="Consolas" pitchFamily="49" charset="0"/>
              </a:rPr>
              <a:t>Quality:	</a:t>
            </a:r>
            <a:r>
              <a:rPr lang="en-US" sz="2400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</a:rPr>
              <a:t>	</a:t>
            </a:r>
            <a:r>
              <a:rPr lang="en-US" sz="24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</a:rPr>
              <a:t>				      	</a:t>
            </a:r>
            <a:r>
              <a:rPr lang="en-US" sz="2400" b="1" kern="0" dirty="0" smtClean="0">
                <a:solidFill>
                  <a:srgbClr val="FF0000"/>
                </a:solidFill>
                <a:latin typeface="Consolas" pitchFamily="49" charset="0"/>
              </a:rPr>
              <a:t>35</a:t>
            </a:r>
            <a:r>
              <a:rPr lang="en-US" sz="24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</a:rPr>
              <a:t>			 </a:t>
            </a:r>
            <a:r>
              <a:rPr lang="en-US" sz="2400" b="1" kern="0" dirty="0" smtClean="0">
                <a:solidFill>
                  <a:srgbClr val="FF0000"/>
                </a:solidFill>
                <a:latin typeface="Consolas" pitchFamily="49" charset="0"/>
              </a:rPr>
              <a:t>10</a:t>
            </a:r>
            <a:r>
              <a:rPr lang="en-US" sz="24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</a:rPr>
              <a:t>						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endParaRPr lang="en-US" sz="2400" b="1" kern="0" dirty="0">
              <a:solidFill>
                <a:schemeClr val="tx2">
                  <a:lumMod val="60000"/>
                  <a:lumOff val="40000"/>
                </a:schemeClr>
              </a:solidFill>
              <a:latin typeface="Consolas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2000" kern="0" dirty="0" smtClean="0">
                <a:latin typeface="Gill Sans"/>
              </a:rPr>
              <a:t>Turn </a:t>
            </a:r>
            <a:r>
              <a:rPr lang="en-US" sz="2000" kern="0" dirty="0">
                <a:latin typeface="Gill Sans"/>
              </a:rPr>
              <a:t>to associated base qualities for more information</a:t>
            </a:r>
          </a:p>
          <a:p>
            <a:pPr>
              <a:lnSpc>
                <a:spcPct val="80000"/>
              </a:lnSpc>
            </a:pPr>
            <a:r>
              <a:rPr lang="en-US" sz="20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ill Sans"/>
              </a:rPr>
              <a:t> 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endParaRPr lang="en-US" sz="2400" kern="0" dirty="0" smtClean="0">
              <a:solidFill>
                <a:srgbClr val="FF0000"/>
              </a:solidFill>
              <a:latin typeface="Consolas" pitchFamily="49" charset="0"/>
            </a:endParaRP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sz="2400" kern="0" dirty="0" smtClean="0">
                <a:solidFill>
                  <a:srgbClr val="FF0000"/>
                </a:solidFill>
                <a:latin typeface="Consolas" pitchFamily="49" charset="0"/>
              </a:rPr>
              <a:t>35 </a:t>
            </a:r>
            <a:r>
              <a:rPr lang="en-US" sz="2400" kern="0" dirty="0">
                <a:solidFill>
                  <a:srgbClr val="FF0000"/>
                </a:solidFill>
                <a:latin typeface="Consolas" pitchFamily="49" charset="0"/>
              </a:rPr>
              <a:t>= probably not a sequencing error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endParaRPr lang="en-US" sz="2400" kern="0" dirty="0" smtClean="0">
              <a:solidFill>
                <a:srgbClr val="FF0000"/>
              </a:solidFill>
              <a:latin typeface="Consolas" pitchFamily="49" charset="0"/>
            </a:endParaRP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sz="2400" kern="0" dirty="0" smtClean="0">
                <a:solidFill>
                  <a:srgbClr val="FF0000"/>
                </a:solidFill>
                <a:latin typeface="Consolas" pitchFamily="49" charset="0"/>
              </a:rPr>
              <a:t>10 </a:t>
            </a:r>
            <a:r>
              <a:rPr lang="en-US" sz="2400" kern="0" dirty="0">
                <a:solidFill>
                  <a:srgbClr val="FF0000"/>
                </a:solidFill>
                <a:latin typeface="Consolas" pitchFamily="49" charset="0"/>
              </a:rPr>
              <a:t>= likely sequencing error</a:t>
            </a:r>
          </a:p>
          <a:p>
            <a:pPr>
              <a:lnSpc>
                <a:spcPct val="80000"/>
              </a:lnSpc>
            </a:pPr>
            <a:r>
              <a:rPr lang="en-US" sz="2400" b="1" kern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 pitchFamily="49" charset="0"/>
              </a:rPr>
              <a:t>                   </a:t>
            </a:r>
            <a:endParaRPr lang="en-US" sz="2400" kern="0" dirty="0" smtClean="0">
              <a:solidFill>
                <a:schemeClr val="tx2">
                  <a:lumMod val="60000"/>
                  <a:lumOff val="40000"/>
                </a:schemeClr>
              </a:solidFill>
              <a:latin typeface="Consolas" pitchFamily="49" charset="0"/>
            </a:endParaRPr>
          </a:p>
          <a:p>
            <a:pPr>
              <a:lnSpc>
                <a:spcPct val="80000"/>
              </a:lnSpc>
            </a:pPr>
            <a:endParaRPr lang="en-US" sz="2400" b="1" kern="0" dirty="0" smtClean="0">
              <a:solidFill>
                <a:srgbClr val="FF0000"/>
              </a:solidFill>
              <a:latin typeface="Consolas" pitchFamily="49" charset="0"/>
            </a:endParaRPr>
          </a:p>
          <a:p>
            <a:pPr>
              <a:lnSpc>
                <a:spcPct val="80000"/>
              </a:lnSpc>
            </a:pPr>
            <a:r>
              <a:rPr lang="en-US" sz="2400" b="1" kern="0" dirty="0" smtClean="0">
                <a:solidFill>
                  <a:srgbClr val="FF0000"/>
                </a:solidFill>
                <a:latin typeface="Consolas" pitchFamily="49" charset="0"/>
              </a:rPr>
              <a:t>A </a:t>
            </a:r>
            <a:r>
              <a:rPr lang="en-US" sz="2000" kern="0" dirty="0" smtClean="0">
                <a:latin typeface="Gill Sans"/>
              </a:rPr>
              <a:t>= likely homozygous variant 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endParaRPr lang="en-US" kern="0" dirty="0" smtClean="0">
              <a:solidFill>
                <a:schemeClr val="accent1"/>
              </a:solidFill>
              <a:latin typeface="Consolas" pitchFamily="49" charset="0"/>
            </a:endParaRP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sz="2400" b="1" kern="0" dirty="0" smtClean="0">
                <a:solidFill>
                  <a:srgbClr val="FF0000"/>
                </a:solidFill>
                <a:latin typeface="Consolas" pitchFamily="49" charset="0"/>
              </a:rPr>
              <a:t>G</a:t>
            </a:r>
            <a:r>
              <a:rPr lang="en-US" b="1" kern="0" dirty="0" smtClean="0">
                <a:solidFill>
                  <a:srgbClr val="FF0000"/>
                </a:solidFill>
                <a:latin typeface="Consolas" pitchFamily="49" charset="0"/>
              </a:rPr>
              <a:t> </a:t>
            </a:r>
            <a:r>
              <a:rPr lang="en-US" sz="2000" kern="0" dirty="0">
                <a:latin typeface="Gill Sans"/>
              </a:rPr>
              <a:t>= </a:t>
            </a:r>
            <a:r>
              <a:rPr lang="en-US" sz="2000" kern="0" dirty="0" smtClean="0">
                <a:latin typeface="Gill Sans"/>
              </a:rPr>
              <a:t>likely sequencing error</a:t>
            </a:r>
            <a:endParaRPr lang="en-US" kern="0" dirty="0">
              <a:solidFill>
                <a:schemeClr val="accent1"/>
              </a:solidFill>
              <a:latin typeface="Consolas" pitchFamily="49" charset="0"/>
            </a:endParaRP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kern="0" dirty="0" smtClean="0">
                <a:solidFill>
                  <a:schemeClr val="accent1"/>
                </a:solidFill>
                <a:latin typeface="Consolas" pitchFamily="49" charset="0"/>
              </a:rPr>
              <a:t>                        </a:t>
            </a:r>
            <a:r>
              <a:rPr lang="en-US" b="1" kern="0" dirty="0" smtClean="0">
                <a:solidFill>
                  <a:schemeClr val="accent1"/>
                </a:solidFill>
                <a:latin typeface="Consolas" pitchFamily="49" charset="0"/>
              </a:rPr>
              <a:t> </a:t>
            </a:r>
            <a:endParaRPr lang="en-US" b="1" kern="0" dirty="0">
              <a:solidFill>
                <a:schemeClr val="accent1"/>
              </a:solidFill>
              <a:latin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34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34268</TotalTime>
  <Words>1529</Words>
  <Application>Microsoft Office PowerPoint</Application>
  <PresentationFormat>On-screen Show (4:3)</PresentationFormat>
  <Paragraphs>519</Paragraphs>
  <Slides>61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3" baseType="lpstr">
      <vt:lpstr>MS PGothic</vt:lpstr>
      <vt:lpstr>Arial</vt:lpstr>
      <vt:lpstr>Calibri</vt:lpstr>
      <vt:lpstr>Consolas</vt:lpstr>
      <vt:lpstr>Courier</vt:lpstr>
      <vt:lpstr>Courier New</vt:lpstr>
      <vt:lpstr>Gill Sans</vt:lpstr>
      <vt:lpstr>Lucida Grande</vt:lpstr>
      <vt:lpstr>Palatino Linotype</vt:lpstr>
      <vt:lpstr>Times New Roman</vt:lpstr>
      <vt:lpstr>Wingdings</vt:lpstr>
      <vt:lpstr>Office Theme</vt:lpstr>
      <vt:lpstr> Building Algorithms for Emerging Technologies</vt:lpstr>
      <vt:lpstr>Broad Technology Labs</vt:lpstr>
      <vt:lpstr>Broad Technology Labs</vt:lpstr>
      <vt:lpstr>BTL Products</vt:lpstr>
      <vt:lpstr>How Technology Development Relates  To Algorithm Development</vt:lpstr>
      <vt:lpstr>This Talk</vt:lpstr>
      <vt:lpstr>2008: Recalibrating Base Qualities</vt:lpstr>
      <vt:lpstr>Variant Calling</vt:lpstr>
      <vt:lpstr>Inferring Base Accuracy in Variant Calling</vt:lpstr>
      <vt:lpstr>Variant Calling: Dependencies</vt:lpstr>
      <vt:lpstr>454 pyrosequencer error profile</vt:lpstr>
      <vt:lpstr>454 base quality values</vt:lpstr>
      <vt:lpstr>PYROBAYES: determine base number</vt:lpstr>
      <vt:lpstr>2012: Short Tandem Repeats</vt:lpstr>
      <vt:lpstr>2012: Short Tandem Repeats</vt:lpstr>
      <vt:lpstr>Short Tandem Repeats</vt:lpstr>
      <vt:lpstr>PowerPoint Presentation</vt:lpstr>
      <vt:lpstr>PowerPoint Presentation</vt:lpstr>
      <vt:lpstr>Other Examples</vt:lpstr>
      <vt:lpstr>Conclusions: Part 1</vt:lpstr>
      <vt:lpstr>Part 2:  How to Understand Your Data</vt:lpstr>
      <vt:lpstr>How to understand the data</vt:lpstr>
      <vt:lpstr>Example: ChIP Seq</vt:lpstr>
      <vt:lpstr>Example: ChIP Seq</vt:lpstr>
      <vt:lpstr>ChIP Seq</vt:lpstr>
      <vt:lpstr>ChIP Seq Protocol</vt:lpstr>
      <vt:lpstr>ChIP-Seq Computational Analysis</vt:lpstr>
      <vt:lpstr>General model for identifying peaks</vt:lpstr>
      <vt:lpstr>How can we optimize steps in the protocol make identifying peaks easier?</vt:lpstr>
      <vt:lpstr>A Semi-Orthogonal Truth Set</vt:lpstr>
      <vt:lpstr>A Semi-Orthogonal Truth Set</vt:lpstr>
      <vt:lpstr>A Semi-Orthogonal Truth Set</vt:lpstr>
      <vt:lpstr>PowerPoint Presentation</vt:lpstr>
      <vt:lpstr>Dissecting the ChIP-Seq Protocol</vt:lpstr>
      <vt:lpstr>Shearing</vt:lpstr>
      <vt:lpstr>Shearing</vt:lpstr>
      <vt:lpstr>Bias Introduced By Shearing and Size Selection</vt:lpstr>
      <vt:lpstr>Fragment Size Bias In Shearing</vt:lpstr>
      <vt:lpstr>2009: Observation of False Peaks in Input Data</vt:lpstr>
      <vt:lpstr>Input DNA</vt:lpstr>
      <vt:lpstr>Use Input Data As Control</vt:lpstr>
      <vt:lpstr>Other solutions</vt:lpstr>
      <vt:lpstr>Computational Solution</vt:lpstr>
      <vt:lpstr>Sequencing</vt:lpstr>
      <vt:lpstr>Attributes that Affect Peak Calling </vt:lpstr>
      <vt:lpstr>Optimization of Read Depth</vt:lpstr>
      <vt:lpstr>Conclusion</vt:lpstr>
      <vt:lpstr>Immunoprecipitation</vt:lpstr>
      <vt:lpstr>Monoclonal vs Polyclonal Antibodies</vt:lpstr>
      <vt:lpstr>Monoclonal vs Polyclonal Antibodies</vt:lpstr>
      <vt:lpstr>Systematically Tested Assumptions  Monoclonal vs Polyclonal Antibodies</vt:lpstr>
      <vt:lpstr>Demonstration of reproducibility</vt:lpstr>
      <vt:lpstr>Demonstration of reproducibility: global</vt:lpstr>
      <vt:lpstr>Demonstration of reproducibility: global</vt:lpstr>
      <vt:lpstr>Demonstration of Reproducibility by Region</vt:lpstr>
      <vt:lpstr>Demonstration of Reproducibility by Region</vt:lpstr>
      <vt:lpstr>PowerPoint Presentation</vt:lpstr>
      <vt:lpstr>Failure of ChIP-Seq Replicate</vt:lpstr>
      <vt:lpstr>Conclusions</vt:lpstr>
      <vt:lpstr>Conclusions</vt:lpstr>
      <vt:lpstr>Acknowledgements</vt:lpstr>
    </vt:vector>
  </TitlesOfParts>
  <Company>Broad Institute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Broad Technology Labs Presentation to  Cell Signaling Technologies</dc:title>
  <dc:creator>Chad Nusbaum</dc:creator>
  <cp:lastModifiedBy>Michele Busby</cp:lastModifiedBy>
  <cp:revision>235</cp:revision>
  <cp:lastPrinted>2015-02-05T13:58:45Z</cp:lastPrinted>
  <dcterms:created xsi:type="dcterms:W3CDTF">2015-02-04T11:16:51Z</dcterms:created>
  <dcterms:modified xsi:type="dcterms:W3CDTF">2016-04-04T21:09:01Z</dcterms:modified>
</cp:coreProperties>
</file>